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9" r:id="rId2"/>
  </p:sldMasterIdLst>
  <p:notesMasterIdLst>
    <p:notesMasterId r:id="rId90"/>
  </p:notesMasterIdLst>
  <p:handoutMasterIdLst>
    <p:handoutMasterId r:id="rId91"/>
  </p:handoutMasterIdLst>
  <p:sldIdLst>
    <p:sldId id="394" r:id="rId3"/>
    <p:sldId id="395" r:id="rId4"/>
    <p:sldId id="599" r:id="rId5"/>
    <p:sldId id="541" r:id="rId6"/>
    <p:sldId id="590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472" r:id="rId16"/>
    <p:sldId id="470" r:id="rId17"/>
    <p:sldId id="473" r:id="rId18"/>
    <p:sldId id="538" r:id="rId19"/>
    <p:sldId id="539" r:id="rId20"/>
    <p:sldId id="540" r:id="rId21"/>
    <p:sldId id="542" r:id="rId22"/>
    <p:sldId id="544" r:id="rId23"/>
    <p:sldId id="545" r:id="rId24"/>
    <p:sldId id="546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556" r:id="rId35"/>
    <p:sldId id="557" r:id="rId36"/>
    <p:sldId id="558" r:id="rId37"/>
    <p:sldId id="481" r:id="rId38"/>
    <p:sldId id="560" r:id="rId39"/>
    <p:sldId id="561" r:id="rId40"/>
    <p:sldId id="562" r:id="rId41"/>
    <p:sldId id="563" r:id="rId42"/>
    <p:sldId id="564" r:id="rId43"/>
    <p:sldId id="565" r:id="rId44"/>
    <p:sldId id="566" r:id="rId45"/>
    <p:sldId id="567" r:id="rId46"/>
    <p:sldId id="568" r:id="rId47"/>
    <p:sldId id="569" r:id="rId48"/>
    <p:sldId id="570" r:id="rId49"/>
    <p:sldId id="571" r:id="rId50"/>
    <p:sldId id="572" r:id="rId51"/>
    <p:sldId id="573" r:id="rId52"/>
    <p:sldId id="574" r:id="rId53"/>
    <p:sldId id="575" r:id="rId54"/>
    <p:sldId id="576" r:id="rId55"/>
    <p:sldId id="577" r:id="rId56"/>
    <p:sldId id="578" r:id="rId57"/>
    <p:sldId id="483" r:id="rId58"/>
    <p:sldId id="484" r:id="rId59"/>
    <p:sldId id="485" r:id="rId60"/>
    <p:sldId id="486" r:id="rId61"/>
    <p:sldId id="474" r:id="rId62"/>
    <p:sldId id="475" r:id="rId63"/>
    <p:sldId id="487" r:id="rId64"/>
    <p:sldId id="488" r:id="rId65"/>
    <p:sldId id="489" r:id="rId66"/>
    <p:sldId id="490" r:id="rId67"/>
    <p:sldId id="511" r:id="rId68"/>
    <p:sldId id="491" r:id="rId69"/>
    <p:sldId id="496" r:id="rId70"/>
    <p:sldId id="510" r:id="rId71"/>
    <p:sldId id="498" r:id="rId72"/>
    <p:sldId id="582" r:id="rId73"/>
    <p:sldId id="584" r:id="rId74"/>
    <p:sldId id="585" r:id="rId75"/>
    <p:sldId id="583" r:id="rId76"/>
    <p:sldId id="586" r:id="rId77"/>
    <p:sldId id="587" r:id="rId78"/>
    <p:sldId id="588" r:id="rId79"/>
    <p:sldId id="589" r:id="rId80"/>
    <p:sldId id="497" r:id="rId81"/>
    <p:sldId id="499" r:id="rId82"/>
    <p:sldId id="500" r:id="rId83"/>
    <p:sldId id="509" r:id="rId84"/>
    <p:sldId id="507" r:id="rId85"/>
    <p:sldId id="508" r:id="rId86"/>
    <p:sldId id="579" r:id="rId87"/>
    <p:sldId id="580" r:id="rId88"/>
    <p:sldId id="600" r:id="rId8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D9B091-7852-409F-8C02-EB5CE6D771D0}">
          <p14:sldIdLst>
            <p14:sldId id="394"/>
            <p14:sldId id="395"/>
            <p14:sldId id="599"/>
          </p14:sldIdLst>
        </p14:section>
        <p14:section name="Brute-Force" id="{53ADCB45-F65C-4A2C-9DFF-71BB7021B8C9}">
          <p14:sldIdLst>
            <p14:sldId id="541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</p14:sldIdLst>
        </p14:section>
        <p14:section name="Greedy" id="{BEA3B76C-DED1-4C9C-AB55-E07CEE83FF16}">
          <p14:sldIdLst>
            <p14:sldId id="472"/>
            <p14:sldId id="470"/>
            <p14:sldId id="473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481"/>
          </p14:sldIdLst>
        </p14:section>
        <p14:section name="Greedy Failure Cases" id="{4827B682-35A2-47E8-BCDE-9418DE185876}">
          <p14:sldIdLst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</p14:sldIdLst>
        </p14:section>
        <p14:section name="Optimal Greedy Algorithms" id="{B7590091-4A99-4728-B92E-A5FD97EB40E1}">
          <p14:sldIdLst>
            <p14:sldId id="483"/>
            <p14:sldId id="484"/>
            <p14:sldId id="485"/>
            <p14:sldId id="486"/>
            <p14:sldId id="474"/>
            <p14:sldId id="475"/>
            <p14:sldId id="487"/>
            <p14:sldId id="488"/>
            <p14:sldId id="489"/>
            <p14:sldId id="490"/>
            <p14:sldId id="511"/>
            <p14:sldId id="491"/>
            <p14:sldId id="496"/>
          </p14:sldIdLst>
        </p14:section>
        <p14:section name="Heuristic Algorithms" id="{A29613B0-1D75-452E-A5BE-243595FDEAB8}">
          <p14:sldIdLst>
            <p14:sldId id="510"/>
            <p14:sldId id="498"/>
            <p14:sldId id="582"/>
            <p14:sldId id="584"/>
            <p14:sldId id="585"/>
            <p14:sldId id="583"/>
            <p14:sldId id="586"/>
            <p14:sldId id="587"/>
            <p14:sldId id="588"/>
            <p14:sldId id="589"/>
            <p14:sldId id="497"/>
            <p14:sldId id="499"/>
            <p14:sldId id="500"/>
            <p14:sldId id="509"/>
          </p14:sldIdLst>
        </p14:section>
        <p14:section name="Summary" id="{6ED557E3-EA6A-4240-9233-91A2DCF57116}">
          <p14:sldIdLst>
            <p14:sldId id="507"/>
            <p14:sldId id="508"/>
            <p14:sldId id="579"/>
            <p14:sldId id="580"/>
            <p14:sldId id="6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9933"/>
    <a:srgbClr val="FFA72A"/>
    <a:srgbClr val="FFF0D9"/>
    <a:srgbClr val="F0F5FA"/>
    <a:srgbClr val="1A8AFA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533" autoAdjust="0"/>
  </p:normalViewPr>
  <p:slideViewPr>
    <p:cSldViewPr>
      <p:cViewPr varScale="1">
        <p:scale>
          <a:sx n="86" d="100"/>
          <a:sy n="86" d="100"/>
        </p:scale>
        <p:origin x="691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8AD-45E2-8518-1C7C4B547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DDB-4E89-AEDB-C4A3F333B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DDB-4E89-AEDB-C4A3F333B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DDB-4E89-AEDB-C4A3F333B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DDB-4E89-AEDB-C4A3F333B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7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5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6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61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8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8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3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54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5890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0344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30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slide" Target="slide37.xml"/><Relationship Id="rId3" Type="http://schemas.openxmlformats.org/officeDocument/2006/relationships/image" Target="../media/image23.png"/><Relationship Id="rId7" Type="http://schemas.openxmlformats.org/officeDocument/2006/relationships/slide" Target="slide14.xml"/><Relationship Id="rId12" Type="http://schemas.openxmlformats.org/officeDocument/2006/relationships/image" Target="../media/image26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6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5" Type="http://schemas.openxmlformats.org/officeDocument/2006/relationships/image" Target="../media/image27.png"/><Relationship Id="rId10" Type="http://schemas.openxmlformats.org/officeDocument/2006/relationships/slide" Target="slide69.xml"/><Relationship Id="rId4" Type="http://schemas.openxmlformats.org/officeDocument/2006/relationships/slide" Target="slide4.xml"/><Relationship Id="rId9" Type="http://schemas.openxmlformats.org/officeDocument/2006/relationships/image" Target="../media/image25.png"/><Relationship Id="rId14" Type="http://schemas.openxmlformats.org/officeDocument/2006/relationships/image" Target="../media/image14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4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etic_algorithm" TargetMode="External"/><Relationship Id="rId2" Type="http://schemas.openxmlformats.org/officeDocument/2006/relationships/hyperlink" Target="https://en.wikipedia.org/wiki/Greedy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ranch_and_bound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.tue.nl/~gwoegi/P-versus-NP.htm" TargetMode="External"/><Relationship Id="rId2" Type="http://schemas.openxmlformats.org/officeDocument/2006/relationships/hyperlink" Target="http://www.claymath.org/millennium-problems/p-vs-np-problem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_versus_NP_problem" TargetMode="External"/><Relationship Id="rId2" Type="http://schemas.openxmlformats.org/officeDocument/2006/relationships/hyperlink" Target="https://en.wikipedia.org/wiki/NP-complete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.upenn.edu/~matuszek/cit594-2005/Lectures/36-greedy.ppt" TargetMode="External"/><Relationship Id="rId2" Type="http://schemas.openxmlformats.org/officeDocument/2006/relationships/hyperlink" Target="http://www.cs.bu.edu/~steng/teaching/Fall2003/lectures/lecture7.p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rogramirane.org/" TargetMode="External"/><Relationship Id="rId4" Type="http://schemas.openxmlformats.org/officeDocument/2006/relationships/hyperlink" Target="http://www.cs.berkeley.edu/~vazirani/algorithms/chap5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1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://www.telenor.bg/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lerikacademy.com/Courses/Courses/Details/186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65228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/>
              <a:t>Greedy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90214"/>
            <a:ext cx="7991942" cy="1579412"/>
          </a:xfrm>
        </p:spPr>
        <p:txBody>
          <a:bodyPr>
            <a:normAutofit/>
          </a:bodyPr>
          <a:lstStyle/>
          <a:p>
            <a:r>
              <a:rPr lang="en-US" dirty="0"/>
              <a:t>Brute-Force, </a:t>
            </a:r>
            <a:br>
              <a:rPr lang="en-US" dirty="0"/>
            </a:br>
            <a:r>
              <a:rPr lang="en-US" dirty="0"/>
              <a:t>Heuristic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707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239909" y="3735824"/>
            <a:ext cx="17237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Greedy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369EC2-CD7E-4A1E-961D-8D87C407E9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066" y="3509846"/>
            <a:ext cx="2793861" cy="27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1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258715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8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421006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190023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93812" y="16764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6748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4274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800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9326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852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41084-0736-4297-89DC-FB1B5C05384D}"/>
              </a:ext>
            </a:extLst>
          </p:cNvPr>
          <p:cNvSpPr txBox="1"/>
          <p:nvPr/>
        </p:nvSpPr>
        <p:spPr>
          <a:xfrm>
            <a:off x="760412" y="4800600"/>
            <a:ext cx="10663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10 x 10 x 10 x 10 x 10 = 100,000 combinations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384194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Picking Locally Optimal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A9F8F-6954-42D4-95FC-D0CC26D4E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533400"/>
            <a:ext cx="4724399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55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 computer science,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optimization problem </a:t>
            </a:r>
            <a:r>
              <a:rPr lang="en-US" sz="3200" dirty="0"/>
              <a:t>is the problem of finding the best solution from all feasible solutions</a:t>
            </a:r>
          </a:p>
          <a:p>
            <a:pPr lvl="1"/>
            <a:r>
              <a:rPr lang="en-US" sz="3000" dirty="0"/>
              <a:t>Finding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optimal </a:t>
            </a:r>
            <a:r>
              <a:rPr lang="en-US" sz="3000" dirty="0"/>
              <a:t>among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many candidates</a:t>
            </a:r>
          </a:p>
          <a:p>
            <a:r>
              <a:rPr lang="en-US" sz="3200" dirty="0"/>
              <a:t>Examples of optimization problems:</a:t>
            </a:r>
          </a:p>
          <a:p>
            <a:pPr lvl="1"/>
            <a:r>
              <a:rPr lang="en-US" sz="3000" dirty="0"/>
              <a:t>Find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shortest path </a:t>
            </a:r>
            <a:r>
              <a:rPr lang="en-US" sz="3000" dirty="0"/>
              <a:t>from Sofia to Varna on the map</a:t>
            </a:r>
          </a:p>
          <a:p>
            <a:pPr lvl="1"/>
            <a:r>
              <a:rPr lang="en-US" sz="3000" dirty="0"/>
              <a:t>Find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maximum increasing subsequence</a:t>
            </a:r>
            <a:r>
              <a:rPr lang="en-US" sz="3000" dirty="0"/>
              <a:t> in integer sequence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Traveling salesman problem </a:t>
            </a:r>
            <a:r>
              <a:rPr lang="en-US" sz="3000" dirty="0"/>
              <a:t>(minimal Hamilton cycle)</a:t>
            </a:r>
          </a:p>
          <a:p>
            <a:pPr lvl="2"/>
            <a:r>
              <a:rPr lang="en-US" sz="2800" dirty="0"/>
              <a:t>Find the shortest route that visits each city and returns to the origin 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algorithms </a:t>
            </a:r>
            <a:r>
              <a:rPr lang="en-US" dirty="0"/>
              <a:t>are a category of algorithms</a:t>
            </a:r>
          </a:p>
          <a:p>
            <a:pPr lvl="1"/>
            <a:r>
              <a:rPr lang="en-US" dirty="0"/>
              <a:t>For solving optimization problems</a:t>
            </a:r>
          </a:p>
          <a:p>
            <a:pPr lvl="1"/>
            <a:r>
              <a:rPr lang="en-US" dirty="0"/>
              <a:t>Usually more efficient than the other algorithms</a:t>
            </a:r>
          </a:p>
          <a:p>
            <a:pPr lvl="2"/>
            <a:r>
              <a:rPr lang="en-US" dirty="0"/>
              <a:t>But can produce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non-optimal</a:t>
            </a:r>
            <a:r>
              <a:rPr lang="en-US" dirty="0"/>
              <a:t> (incorrect) result</a:t>
            </a:r>
          </a:p>
          <a:p>
            <a:r>
              <a:rPr lang="en-US" dirty="0"/>
              <a:t>Greedy algorithms pick the best local solution</a:t>
            </a:r>
          </a:p>
          <a:p>
            <a:pPr lvl="1"/>
            <a:r>
              <a:rPr lang="en-US" dirty="0"/>
              <a:t>Pick the optimum from their current position &amp; point of view</a:t>
            </a:r>
          </a:p>
          <a:p>
            <a:r>
              <a:rPr lang="en-US" dirty="0"/>
              <a:t>Greedy algorithms assume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always choosing a local optimum leads to the global optimum</a:t>
            </a:r>
          </a:p>
          <a:p>
            <a:pPr lvl="1"/>
            <a:r>
              <a:rPr lang="en-US" dirty="0"/>
              <a:t>This is sometimes correct, but sometimes it is not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Sum of Coins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B6C6F8CA-61E5-4D7F-80BE-C7122A86B078}"/>
              </a:ext>
            </a:extLst>
          </p:cNvPr>
          <p:cNvSpPr txBox="1"/>
          <p:nvPr/>
        </p:nvSpPr>
        <p:spPr>
          <a:xfrm>
            <a:off x="2795069" y="1905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A2F042AC-6CAC-44D4-BD1D-16687E107AB7}"/>
              </a:ext>
            </a:extLst>
          </p:cNvPr>
          <p:cNvSpPr txBox="1"/>
          <p:nvPr/>
        </p:nvSpPr>
        <p:spPr>
          <a:xfrm>
            <a:off x="3275012" y="3124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ED6BDF5F-0F17-4342-B2AB-89298BEBC1B6}"/>
              </a:ext>
            </a:extLst>
          </p:cNvPr>
          <p:cNvSpPr txBox="1"/>
          <p:nvPr/>
        </p:nvSpPr>
        <p:spPr>
          <a:xfrm>
            <a:off x="5277402" y="3514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C8799BA4-F4A1-44C5-A9ED-5B9BE616B020}"/>
              </a:ext>
            </a:extLst>
          </p:cNvPr>
          <p:cNvSpPr txBox="1"/>
          <p:nvPr/>
        </p:nvSpPr>
        <p:spPr>
          <a:xfrm>
            <a:off x="4591602" y="1981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03977CAF-923F-412B-B01F-D2C42FEB55F5}"/>
              </a:ext>
            </a:extLst>
          </p:cNvPr>
          <p:cNvSpPr txBox="1"/>
          <p:nvPr/>
        </p:nvSpPr>
        <p:spPr>
          <a:xfrm>
            <a:off x="8020602" y="2200275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50¢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7F4D815-8BEF-4AB0-8F2D-DCAB3E75AB6E}"/>
              </a:ext>
            </a:extLst>
          </p:cNvPr>
          <p:cNvSpPr txBox="1"/>
          <p:nvPr/>
        </p:nvSpPr>
        <p:spPr>
          <a:xfrm>
            <a:off x="6801402" y="3203792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F9ACAC6-772E-4D6A-8C94-6A6C677EAB23}"/>
              </a:ext>
            </a:extLst>
          </p:cNvPr>
          <p:cNvSpPr txBox="1"/>
          <p:nvPr/>
        </p:nvSpPr>
        <p:spPr>
          <a:xfrm>
            <a:off x="6386547" y="1555684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1$</a:t>
            </a:r>
          </a:p>
        </p:txBody>
      </p:sp>
    </p:spTree>
    <p:extLst>
      <p:ext uri="{BB962C8B-B14F-4D97-AF65-F5344CB8AC3E}">
        <p14:creationId xmlns:p14="http://schemas.microsoft.com/office/powerpoint/2010/main" val="51668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Consider the US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currency coins</a:t>
            </a:r>
            <a:r>
              <a:rPr lang="en-US" sz="3200" dirty="0"/>
              <a:t>:</a:t>
            </a:r>
          </a:p>
          <a:p>
            <a:pPr lvl="1"/>
            <a:r>
              <a:rPr lang="en-US" sz="3000" dirty="0"/>
              <a:t>{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0.01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0.02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0.05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0.10</a:t>
            </a: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dirty="0"/>
              <a:t>Problem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 of Coins</a:t>
            </a:r>
            <a:r>
              <a:rPr lang="en-US" sz="3200" dirty="0"/>
              <a:t>":</a:t>
            </a:r>
          </a:p>
          <a:p>
            <a:pPr lvl="1"/>
            <a:r>
              <a:rPr lang="en-US" sz="3000" dirty="0"/>
              <a:t>Gather a sum of money, using the least possible number of coins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Greedy algorithm</a:t>
            </a:r>
            <a:r>
              <a:rPr lang="en-US" sz="3200" dirty="0"/>
              <a:t> for "Sum of Coins":</a:t>
            </a:r>
          </a:p>
          <a:p>
            <a:pPr lvl="1"/>
            <a:r>
              <a:rPr lang="en-US" sz="3000" dirty="0"/>
              <a:t>Take the largest coin while possible</a:t>
            </a:r>
          </a:p>
          <a:p>
            <a:pPr lvl="1"/>
            <a:r>
              <a:rPr lang="en-US" sz="3000" dirty="0"/>
              <a:t>Then take the second largest</a:t>
            </a:r>
          </a:p>
          <a:p>
            <a:pPr lvl="1"/>
            <a:r>
              <a:rPr lang="en-US" sz="3000" dirty="0"/>
              <a:t>Etc.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Algorithms: Sum of Coins</a:t>
            </a:r>
          </a:p>
        </p:txBody>
      </p:sp>
    </p:spTree>
    <p:extLst>
      <p:ext uri="{BB962C8B-B14F-4D97-AF65-F5344CB8AC3E}">
        <p14:creationId xmlns:p14="http://schemas.microsoft.com/office/powerpoint/2010/main" val="31349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6560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01149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32356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0</a:t>
            </a:r>
            <a:endParaRPr lang="bg-BG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5C8592-A1B1-4D5E-87FF-5A6FFDEA1972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423227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67F8871-5219-46CE-91D6-843D0B6714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8097281"/>
                  </p:ext>
                </p:extLst>
              </p:nvPr>
            </p:nvGraphicFramePr>
            <p:xfrm>
              <a:off x="912837" y="16002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53ADCB45-F65C-4A2C-9DFF-71BB7021B8C9}">
                    <psez:zmPr id="{D19B4918-8375-4253-8C68-31935CEF7FC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7F8871-5219-46CE-91D6-843D0B6714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837" y="16002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D5A4D423-3CDE-47A2-8F0F-C9C76810D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1132307"/>
                  </p:ext>
                </p:extLst>
              </p:nvPr>
            </p:nvGraphicFramePr>
            <p:xfrm>
              <a:off x="4341812" y="16002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BEA3B76C-DED1-4C9C-AB55-E07CEE83FF16}">
                    <psez:zmPr id="{D4FC5185-7323-4CD3-B295-C86320263FF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5A4D423-3CDE-47A2-8F0F-C9C76810D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1812" y="16002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D93789DA-4DC6-4CD9-BD5E-544F0E2BC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3206251"/>
                  </p:ext>
                </p:extLst>
              </p:nvPr>
            </p:nvGraphicFramePr>
            <p:xfrm>
              <a:off x="6018212" y="41148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A29613B0-1D75-452E-A5BE-243595FDEAB8}">
                    <psez:zmPr id="{6A94B37C-2E4E-497D-9AD8-7F444348E86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93789DA-4DC6-4CD9-BD5E-544F0E2BC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8212" y="41148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E63F67C0-FAA3-49BB-A58F-BED8EF3D65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2463849"/>
                  </p:ext>
                </p:extLst>
              </p:nvPr>
            </p:nvGraphicFramePr>
            <p:xfrm>
              <a:off x="7770787" y="16002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4827B682-35A2-47E8-BCDE-9418DE185876}">
                    <psez:zmPr id="{E61CDF52-9038-4854-AD0B-ED1CA4A6A62F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63F67C0-FAA3-49BB-A58F-BED8EF3D65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70787" y="16002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86D7A452-CF62-4029-95D2-DF284A5B43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500886"/>
                  </p:ext>
                </p:extLst>
              </p:nvPr>
            </p:nvGraphicFramePr>
            <p:xfrm>
              <a:off x="2589237" y="41148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B7590091-4A99-4728-B92E-A5FD97EB40E1}">
                    <psez:zmPr id="{CC4F9CFA-D964-4C77-8572-92A002A15A5E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6D7A452-CF62-4029-95D2-DF284A5B43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9237" y="41148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01149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32356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10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5183C-C636-44B6-98CD-E373511E9F9B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46EC755-1F1C-4A59-BA4D-A7BF8A9E7CCF}"/>
              </a:ext>
            </a:extLst>
          </p:cNvPr>
          <p:cNvSpPr txBox="1"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</p:spTree>
    <p:extLst>
      <p:ext uri="{BB962C8B-B14F-4D97-AF65-F5344CB8AC3E}">
        <p14:creationId xmlns:p14="http://schemas.microsoft.com/office/powerpoint/2010/main" val="47257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33903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32356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9638-14C5-4533-8B93-76E76587CE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15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94305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33903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766598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9638-14C5-4533-8B93-76E76587CE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17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301537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33903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766598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8194160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9638-14C5-4533-8B93-76E76587CE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18</a:t>
            </a:r>
            <a:endParaRPr lang="bg-BG" sz="4000" dirty="0"/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7AE8F8C4-C1B2-4629-BD5D-252C91DE3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175" y="23622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– Solution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608012" y="1447801"/>
            <a:ext cx="10958400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int finalSum = 18;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int currentSum = 0;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int[] coins = { 10, 10, 5, 5, 2, 2, 1, 1 };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Queue&lt;int&gt; resultCoins = new Queue&lt;int&gt;();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Next Slide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Console.WriteLine("Sum not found");</a:t>
            </a:r>
          </a:p>
        </p:txBody>
      </p:sp>
    </p:spTree>
    <p:extLst>
      <p:ext uri="{BB962C8B-B14F-4D97-AF65-F5344CB8AC3E}">
        <p14:creationId xmlns:p14="http://schemas.microsoft.com/office/powerpoint/2010/main" val="1487960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– Solution(2)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608012" y="1447801"/>
            <a:ext cx="10958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for (int i = 0; i &lt; coins.Length; i++)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if (currentSum + coins[i] &gt; finalSum) continue;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currentSum += coins[i];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resultCoins.Enqueue(coins[i]);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if (currentSum == finalSum)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  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 Found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364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Peak Point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F6C1410-2E36-49D4-BAA9-A991914B2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42670"/>
              </p:ext>
            </p:extLst>
          </p:nvPr>
        </p:nvGraphicFramePr>
        <p:xfrm>
          <a:off x="3726403" y="990600"/>
          <a:ext cx="4736019" cy="3721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1985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Find the peak point on a curve</a:t>
            </a:r>
            <a:endParaRPr lang="en-US" sz="30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Algorithms: Peak Point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253593"/>
              </p:ext>
            </p:extLst>
          </p:nvPr>
        </p:nvGraphicFramePr>
        <p:xfrm>
          <a:off x="3724814" y="2296855"/>
          <a:ext cx="4736019" cy="3721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6792912" y="27432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20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947200"/>
              </p:ext>
            </p:extLst>
          </p:nvPr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2970212" y="59436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3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3351212" y="58674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0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4113212" y="57150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4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4977613" y="55626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54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5942012" y="52578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1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6399212" y="394863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5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6704012" y="24384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3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6913562" y="200025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891B10FA-315D-46E3-A081-E420EA1BE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7175" y="23622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6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Greedy Algorithm for Sum of Coins</a:t>
            </a:r>
          </a:p>
        </p:txBody>
      </p:sp>
      <p:sp>
        <p:nvSpPr>
          <p:cNvPr id="2" name="Подзаглавие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Coding Exercise (Lab)</a:t>
            </a:r>
          </a:p>
        </p:txBody>
      </p:sp>
      <p:pic>
        <p:nvPicPr>
          <p:cNvPr id="3" name="Picture 2" descr="http://www.free-icons-download.net/images/a-jar-of-coins-icon-681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3" y="14478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79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258E6F-EC1E-43E8-8069-5D2B426A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Failure Cases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CF60C5-AA55-484E-ACCF-9028DF7D8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Greedy Algorithms Often Fail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30D28-791F-4D3B-9F3E-355CD6B464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5B9BD-6DE9-4382-8BBE-7C9F07C236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533400"/>
            <a:ext cx="4724399" cy="4724399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5D877A7B-9767-4724-AB5B-E4AD3BB4D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8911" y="1098258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5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0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053130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40861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8015530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1485335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10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40861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8015530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DB450795-F4B9-4DE5-84CF-BBF9F6926A9A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</p:spTree>
    <p:extLst>
      <p:ext uri="{BB962C8B-B14F-4D97-AF65-F5344CB8AC3E}">
        <p14:creationId xmlns:p14="http://schemas.microsoft.com/office/powerpoint/2010/main" val="100309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Brute-Force Algorithms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All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5F665-B0D4-4BA3-AB3F-50110E34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295400"/>
            <a:ext cx="5448299" cy="3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42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15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8015530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142057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16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6803779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336640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6803779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17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415097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93184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6803779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18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415097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993368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271803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3380488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7541660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10209212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873036" y="3928248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2126762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8875436" y="392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3991806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4570077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50F031BA-CB81-472C-9ACA-CC20ADDCA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991" y="2111202"/>
            <a:ext cx="1781421" cy="1752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4DFEC5-954E-4C8B-B735-72D63096DFCE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5FA377E9-FFC2-4537-B94F-09FF6F81E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9012" y="2111201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0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Failure</a:t>
            </a:r>
            <a:endParaRPr lang="bg-BG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C4F16E8-E000-4401-8420-8FB335F66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861527"/>
              </p:ext>
            </p:extLst>
          </p:nvPr>
        </p:nvGraphicFramePr>
        <p:xfrm>
          <a:off x="2970212" y="1447800"/>
          <a:ext cx="5867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FA5545B-BA13-4EE2-89B3-4C1F4B9FE573}"/>
              </a:ext>
            </a:extLst>
          </p:cNvPr>
          <p:cNvSpPr/>
          <p:nvPr/>
        </p:nvSpPr>
        <p:spPr>
          <a:xfrm>
            <a:off x="3427412" y="5596156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840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Failure</a:t>
            </a:r>
            <a:endParaRPr lang="bg-BG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C4F16E8-E000-4401-8420-8FB335F66964}"/>
              </a:ext>
            </a:extLst>
          </p:cNvPr>
          <p:cNvGraphicFramePr/>
          <p:nvPr/>
        </p:nvGraphicFramePr>
        <p:xfrm>
          <a:off x="2970212" y="1447800"/>
          <a:ext cx="5867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FA5545B-BA13-4EE2-89B3-4C1F4B9FE573}"/>
              </a:ext>
            </a:extLst>
          </p:cNvPr>
          <p:cNvSpPr/>
          <p:nvPr/>
        </p:nvSpPr>
        <p:spPr>
          <a:xfrm>
            <a:off x="3960812" y="54864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Failure</a:t>
            </a:r>
            <a:endParaRPr lang="bg-BG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C4F16E8-E000-4401-8420-8FB335F66964}"/>
              </a:ext>
            </a:extLst>
          </p:cNvPr>
          <p:cNvGraphicFramePr/>
          <p:nvPr/>
        </p:nvGraphicFramePr>
        <p:xfrm>
          <a:off x="2970212" y="1447800"/>
          <a:ext cx="5867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FA5545B-BA13-4EE2-89B3-4C1F4B9FE573}"/>
              </a:ext>
            </a:extLst>
          </p:cNvPr>
          <p:cNvSpPr/>
          <p:nvPr/>
        </p:nvSpPr>
        <p:spPr>
          <a:xfrm>
            <a:off x="4418012" y="50292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Failure</a:t>
            </a:r>
            <a:endParaRPr lang="bg-BG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C4F16E8-E000-4401-8420-8FB335F66964}"/>
              </a:ext>
            </a:extLst>
          </p:cNvPr>
          <p:cNvGraphicFramePr/>
          <p:nvPr/>
        </p:nvGraphicFramePr>
        <p:xfrm>
          <a:off x="2970212" y="1447800"/>
          <a:ext cx="5867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FA5545B-BA13-4EE2-89B3-4C1F4B9FE573}"/>
              </a:ext>
            </a:extLst>
          </p:cNvPr>
          <p:cNvSpPr/>
          <p:nvPr/>
        </p:nvSpPr>
        <p:spPr>
          <a:xfrm>
            <a:off x="4738392" y="4792211"/>
            <a:ext cx="262800" cy="262800"/>
          </a:xfrm>
          <a:prstGeom prst="donut">
            <a:avLst>
              <a:gd name="adj" fmla="val 51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0CB2538-D15D-44A5-BBAE-AC65F9E9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081" y="3823982"/>
            <a:ext cx="1019421" cy="1002928"/>
          </a:xfrm>
          <a:prstGeom prst="rect">
            <a:avLst/>
          </a:prstGeom>
        </p:spPr>
      </p:pic>
      <p:sp>
        <p:nvSpPr>
          <p:cNvPr id="6" name="Circle: Hollow 5">
            <a:extLst>
              <a:ext uri="{FF2B5EF4-FFF2-40B4-BE49-F238E27FC236}">
                <a16:creationId xmlns:a16="http://schemas.microsoft.com/office/drawing/2014/main" id="{8578D80F-F5F2-4A62-B646-977815DF4ED6}"/>
              </a:ext>
            </a:extLst>
          </p:cNvPr>
          <p:cNvSpPr/>
          <p:nvPr/>
        </p:nvSpPr>
        <p:spPr>
          <a:xfrm>
            <a:off x="6813768" y="1972811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A6DD9558-9942-482F-9A67-8E4DCCB53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7968" y="1064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0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46E6745-094D-4279-8802-A91CFCB4E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Largest sum path in a tree </a:t>
            </a:r>
            <a:r>
              <a:rPr lang="en-US" dirty="0"/>
              <a:t>(starting at root)</a:t>
            </a:r>
          </a:p>
          <a:p>
            <a:pPr lvl="1"/>
            <a:r>
              <a:rPr lang="en-US" dirty="0"/>
              <a:t>Greedy strategy: choose largest next node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Path in Binary Tree</a:t>
            </a:r>
            <a:endParaRPr lang="bg-BG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29B942-5FDA-4C09-A073-EFB7E346388D}"/>
              </a:ext>
            </a:extLst>
          </p:cNvPr>
          <p:cNvGrpSpPr/>
          <p:nvPr/>
        </p:nvGrpSpPr>
        <p:grpSpPr>
          <a:xfrm>
            <a:off x="4291606" y="2971800"/>
            <a:ext cx="3602436" cy="2805768"/>
            <a:chOff x="4623619" y="2007160"/>
            <a:chExt cx="2931132" cy="2423139"/>
          </a:xfrm>
        </p:grpSpPr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D98E261C-5CBE-46F4-A9C2-1998025EF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3230EC00-1082-4F7D-AA17-D6217DC63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B5445FDD-D03E-4212-9325-E043069BC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57A3B474-73E3-4893-BB5C-403A0F1CB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4" name="Oval 9">
              <a:extLst>
                <a:ext uri="{FF2B5EF4-FFF2-40B4-BE49-F238E27FC236}">
                  <a16:creationId xmlns:a16="http://schemas.microsoft.com/office/drawing/2014/main" id="{C922EB2B-99EE-47C9-9F93-B10DCFA30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406D13AB-A2FA-41FB-AC53-C311AA5D1C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1">
              <a:extLst>
                <a:ext uri="{FF2B5EF4-FFF2-40B4-BE49-F238E27FC236}">
                  <a16:creationId xmlns:a16="http://schemas.microsoft.com/office/drawing/2014/main" id="{9BFE243A-9B4D-4E05-B567-21B97E8DE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2">
              <a:extLst>
                <a:ext uri="{FF2B5EF4-FFF2-40B4-BE49-F238E27FC236}">
                  <a16:creationId xmlns:a16="http://schemas.microsoft.com/office/drawing/2014/main" id="{2B08F75C-A5C2-4FC5-B8D4-460895112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6C72BE1D-7C1D-46F5-9DE9-22E22E23D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F3EFD8A7-B26D-4D5E-A8A2-9D73D67C3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0" name="Oval 7">
              <a:extLst>
                <a:ext uri="{FF2B5EF4-FFF2-40B4-BE49-F238E27FC236}">
                  <a16:creationId xmlns:a16="http://schemas.microsoft.com/office/drawing/2014/main" id="{FD87FAD6-F82B-47A1-89C9-2A1A477F3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4403D7FA-5ED8-40C6-8A4A-E4A90E244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>
              <a:extLst>
                <a:ext uri="{FF2B5EF4-FFF2-40B4-BE49-F238E27FC236}">
                  <a16:creationId xmlns:a16="http://schemas.microsoft.com/office/drawing/2014/main" id="{76C014FF-40FB-48E3-8604-C456929E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92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BF91CE-1CE8-4918-897A-EBC34286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all possible combinations</a:t>
            </a:r>
          </a:p>
          <a:p>
            <a:r>
              <a:rPr lang="en-US" dirty="0"/>
              <a:t>Picking the best solution</a:t>
            </a:r>
          </a:p>
          <a:p>
            <a:r>
              <a:rPr lang="en-US" dirty="0"/>
              <a:t>Usually slow and inefficient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2589212" y="3886200"/>
            <a:ext cx="7010400" cy="213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29702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42656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5610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1518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</p:spTree>
    <p:extLst>
      <p:ext uri="{BB962C8B-B14F-4D97-AF65-F5344CB8AC3E}">
        <p14:creationId xmlns:p14="http://schemas.microsoft.com/office/powerpoint/2010/main" val="29662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608012" y="2260903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1839712" y="226090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7</a:t>
            </a:r>
            <a:endParaRPr lang="bg-BG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378C77-F339-48BC-8508-FDC06B787B96}"/>
              </a:ext>
            </a:extLst>
          </p:cNvPr>
          <p:cNvGrpSpPr/>
          <p:nvPr/>
        </p:nvGrpSpPr>
        <p:grpSpPr>
          <a:xfrm>
            <a:off x="4291606" y="2971800"/>
            <a:ext cx="3602436" cy="2805768"/>
            <a:chOff x="4623619" y="2007160"/>
            <a:chExt cx="2931132" cy="2423139"/>
          </a:xfrm>
        </p:grpSpPr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2E7202EA-1CD2-4A68-8D55-2C1AB1926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27" name="Oval 6">
              <a:extLst>
                <a:ext uri="{FF2B5EF4-FFF2-40B4-BE49-F238E27FC236}">
                  <a16:creationId xmlns:a16="http://schemas.microsoft.com/office/drawing/2014/main" id="{E800A2F6-5C42-47CF-8542-E6806D7D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E8824AFB-E908-420C-A477-5900C9098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68707B61-4D18-4D24-969D-AFC37F46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0" name="Oval 9">
              <a:extLst>
                <a:ext uri="{FF2B5EF4-FFF2-40B4-BE49-F238E27FC236}">
                  <a16:creationId xmlns:a16="http://schemas.microsoft.com/office/drawing/2014/main" id="{5B255BAC-53BA-4BD4-8D85-D7251189E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1" name="Line 10">
              <a:extLst>
                <a:ext uri="{FF2B5EF4-FFF2-40B4-BE49-F238E27FC236}">
                  <a16:creationId xmlns:a16="http://schemas.microsoft.com/office/drawing/2014/main" id="{3451C776-75FE-43BB-B924-B58D574A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1">
              <a:extLst>
                <a:ext uri="{FF2B5EF4-FFF2-40B4-BE49-F238E27FC236}">
                  <a16:creationId xmlns:a16="http://schemas.microsoft.com/office/drawing/2014/main" id="{953299C1-EA98-4F7A-AC36-2CFF6E82FC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0E5F8389-FF05-4BB5-B806-30928F68D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>
              <a:extLst>
                <a:ext uri="{FF2B5EF4-FFF2-40B4-BE49-F238E27FC236}">
                  <a16:creationId xmlns:a16="http://schemas.microsoft.com/office/drawing/2014/main" id="{E0268CE8-2408-4376-861E-E38B7D183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524CDE4B-78F8-4057-B3A9-8A334F065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2DA2030A-57A0-4BB6-AC77-04665FBF5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7" name="Line 10">
              <a:extLst>
                <a:ext uri="{FF2B5EF4-FFF2-40B4-BE49-F238E27FC236}">
                  <a16:creationId xmlns:a16="http://schemas.microsoft.com/office/drawing/2014/main" id="{7FF68C3C-084E-4DDA-8622-8DAA9091D6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Line 13">
              <a:extLst>
                <a:ext uri="{FF2B5EF4-FFF2-40B4-BE49-F238E27FC236}">
                  <a16:creationId xmlns:a16="http://schemas.microsoft.com/office/drawing/2014/main" id="{142F3FA7-A98A-478E-A51A-95170A5E5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26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608012" y="2260903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1839712" y="2260903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26</a:t>
            </a:r>
            <a:endParaRPr lang="bg-BG" sz="4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0482AE-4CFE-4575-B850-3BF9E5A14895}"/>
              </a:ext>
            </a:extLst>
          </p:cNvPr>
          <p:cNvGrpSpPr/>
          <p:nvPr/>
        </p:nvGrpSpPr>
        <p:grpSpPr>
          <a:xfrm>
            <a:off x="4291606" y="2971800"/>
            <a:ext cx="3602436" cy="2805768"/>
            <a:chOff x="4623619" y="2007160"/>
            <a:chExt cx="2931132" cy="2423139"/>
          </a:xfrm>
        </p:grpSpPr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4D4C17A8-DF8D-4EB2-9B6C-F6FCD6F38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5A5FB66E-DC84-4EEA-ACAC-EE6D1523B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9FADDDEA-101C-46A9-9160-F1E602A20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37F2CEC7-40D6-4F6F-B4BD-E2695259E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4" name="Oval 9">
              <a:extLst>
                <a:ext uri="{FF2B5EF4-FFF2-40B4-BE49-F238E27FC236}">
                  <a16:creationId xmlns:a16="http://schemas.microsoft.com/office/drawing/2014/main" id="{75A673E7-5F39-4954-ADD2-63AF1AC26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7F6995DB-E94F-42D2-AFD8-E862091504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1">
              <a:extLst>
                <a:ext uri="{FF2B5EF4-FFF2-40B4-BE49-F238E27FC236}">
                  <a16:creationId xmlns:a16="http://schemas.microsoft.com/office/drawing/2014/main" id="{EC561A01-863F-4B31-A3A9-A87CE64990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2">
              <a:extLst>
                <a:ext uri="{FF2B5EF4-FFF2-40B4-BE49-F238E27FC236}">
                  <a16:creationId xmlns:a16="http://schemas.microsoft.com/office/drawing/2014/main" id="{20D3371C-12F2-4063-88CA-A1B3F473F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5F54319F-1AD3-4028-AE87-A3098A522E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F6B2F4AF-9BCF-45E6-8469-C5954161A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0" name="Oval 7">
              <a:extLst>
                <a:ext uri="{FF2B5EF4-FFF2-40B4-BE49-F238E27FC236}">
                  <a16:creationId xmlns:a16="http://schemas.microsoft.com/office/drawing/2014/main" id="{88D123D7-A2E4-4C49-BCE5-09AF1EFBA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F6A38846-59C5-435D-9EDE-FACD41300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>
              <a:extLst>
                <a:ext uri="{FF2B5EF4-FFF2-40B4-BE49-F238E27FC236}">
                  <a16:creationId xmlns:a16="http://schemas.microsoft.com/office/drawing/2014/main" id="{B99C40A2-0801-4A23-8DBF-130FF7CDE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48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</a:t>
            </a:r>
            <a:endParaRPr lang="bg-BG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F43DB-D7EF-40B4-A508-27A2264C981F}"/>
              </a:ext>
            </a:extLst>
          </p:cNvPr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A3D90-7306-4D76-BC99-A1333DF4F099}"/>
              </a:ext>
            </a:extLst>
          </p:cNvPr>
          <p:cNvSpPr txBox="1"/>
          <p:nvPr/>
        </p:nvSpPr>
        <p:spPr>
          <a:xfrm>
            <a:off x="9383512" y="14034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0</a:t>
            </a:r>
            <a:endParaRPr lang="bg-BG" sz="4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51257F-4E75-42CB-BE8B-C8CF192477EC}"/>
              </a:ext>
            </a:extLst>
          </p:cNvPr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4D72CB5A-8BD5-48F5-8999-1D7BEE0CA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7" name="Oval 6">
              <a:extLst>
                <a:ext uri="{FF2B5EF4-FFF2-40B4-BE49-F238E27FC236}">
                  <a16:creationId xmlns:a16="http://schemas.microsoft.com/office/drawing/2014/main" id="{79B502EA-B457-4838-AA14-7F98B45E7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8" name="Oval 7">
              <a:extLst>
                <a:ext uri="{FF2B5EF4-FFF2-40B4-BE49-F238E27FC236}">
                  <a16:creationId xmlns:a16="http://schemas.microsoft.com/office/drawing/2014/main" id="{76984B19-FE02-49C0-824E-42FF17DED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CC7D5B61-A8D9-4C1D-821F-2B55D17B3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50" name="Oval 9">
              <a:extLst>
                <a:ext uri="{FF2B5EF4-FFF2-40B4-BE49-F238E27FC236}">
                  <a16:creationId xmlns:a16="http://schemas.microsoft.com/office/drawing/2014/main" id="{C3A2C86A-D3DD-4956-B221-FEE8BE36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8B303B32-4DFD-4D3E-9F91-E4C58A523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2551DACE-8039-487D-B369-8A0A0D56D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ABC5D9E8-130F-4036-BD64-7525F0075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8A36C4CA-0D2B-488C-BC45-DA5166497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Oval 6">
              <a:extLst>
                <a:ext uri="{FF2B5EF4-FFF2-40B4-BE49-F238E27FC236}">
                  <a16:creationId xmlns:a16="http://schemas.microsoft.com/office/drawing/2014/main" id="{76231EED-B8C6-4B43-9467-9E9A3A14C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C7366817-04F0-4FCE-B3F3-12E6D424B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7" name="Line 10">
              <a:extLst>
                <a:ext uri="{FF2B5EF4-FFF2-40B4-BE49-F238E27FC236}">
                  <a16:creationId xmlns:a16="http://schemas.microsoft.com/office/drawing/2014/main" id="{806B84CF-8625-43CC-8BEF-7658E8AE3B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FBCB9F1F-50D6-46D5-BB5C-20141B823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BC5CD5-A9BD-4C88-95AB-4858F7A1F9B5}"/>
              </a:ext>
            </a:extLst>
          </p:cNvPr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6485A8B7-6B4D-4330-B7DE-152AE65D7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Oval 6">
              <a:extLst>
                <a:ext uri="{FF2B5EF4-FFF2-40B4-BE49-F238E27FC236}">
                  <a16:creationId xmlns:a16="http://schemas.microsoft.com/office/drawing/2014/main" id="{32A17366-0C29-4DEF-81A9-5C654090F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6DDF3F15-1811-4E8D-B5DD-303CB33D4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3" name="Oval 8">
              <a:extLst>
                <a:ext uri="{FF2B5EF4-FFF2-40B4-BE49-F238E27FC236}">
                  <a16:creationId xmlns:a16="http://schemas.microsoft.com/office/drawing/2014/main" id="{E60563CF-1B39-487F-8C64-D079E75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D53B757A-E945-467D-901B-52CA9872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5" name="Line 10">
              <a:extLst>
                <a:ext uri="{FF2B5EF4-FFF2-40B4-BE49-F238E27FC236}">
                  <a16:creationId xmlns:a16="http://schemas.microsoft.com/office/drawing/2014/main" id="{79DF5F2B-A28E-4168-9745-4006C8FFED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1">
              <a:extLst>
                <a:ext uri="{FF2B5EF4-FFF2-40B4-BE49-F238E27FC236}">
                  <a16:creationId xmlns:a16="http://schemas.microsoft.com/office/drawing/2014/main" id="{40D59042-1EFB-44E0-9018-164C1DBF6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>
              <a:extLst>
                <a:ext uri="{FF2B5EF4-FFF2-40B4-BE49-F238E27FC236}">
                  <a16:creationId xmlns:a16="http://schemas.microsoft.com/office/drawing/2014/main" id="{60515888-5A33-4B8A-94DF-DBEAE4D1F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F4BC3658-F95A-47FE-B956-EE16D0A0A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Oval 6">
              <a:extLst>
                <a:ext uri="{FF2B5EF4-FFF2-40B4-BE49-F238E27FC236}">
                  <a16:creationId xmlns:a16="http://schemas.microsoft.com/office/drawing/2014/main" id="{6C352E1F-D6BA-4052-AC1E-1A7B2B8F4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0" name="Oval 7">
              <a:extLst>
                <a:ext uri="{FF2B5EF4-FFF2-40B4-BE49-F238E27FC236}">
                  <a16:creationId xmlns:a16="http://schemas.microsoft.com/office/drawing/2014/main" id="{2141854C-559C-47D3-A5B7-272390E4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71" name="Line 10">
              <a:extLst>
                <a:ext uri="{FF2B5EF4-FFF2-40B4-BE49-F238E27FC236}">
                  <a16:creationId xmlns:a16="http://schemas.microsoft.com/office/drawing/2014/main" id="{A0D55DC3-9B55-4C9E-9028-75DBD20AC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>
              <a:extLst>
                <a:ext uri="{FF2B5EF4-FFF2-40B4-BE49-F238E27FC236}">
                  <a16:creationId xmlns:a16="http://schemas.microsoft.com/office/drawing/2014/main" id="{CACFF0C5-4F56-4692-8A79-F98ACA1E0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130451A-418F-4B90-86DF-0E808ED496E6}"/>
              </a:ext>
            </a:extLst>
          </p:cNvPr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Greedy</a:t>
            </a:r>
            <a:endParaRPr lang="bg-BG" sz="4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2DAE50-1F29-4CDE-914B-60F9FD769CB6}"/>
              </a:ext>
            </a:extLst>
          </p:cNvPr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137044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7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</a:t>
            </a:r>
            <a:endParaRPr lang="bg-BG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F43DB-D7EF-40B4-A508-27A2264C981F}"/>
              </a:ext>
            </a:extLst>
          </p:cNvPr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A3D90-7306-4D76-BC99-A1333DF4F099}"/>
              </a:ext>
            </a:extLst>
          </p:cNvPr>
          <p:cNvSpPr txBox="1"/>
          <p:nvPr/>
        </p:nvSpPr>
        <p:spPr>
          <a:xfrm>
            <a:off x="9383512" y="14034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7</a:t>
            </a:r>
            <a:endParaRPr lang="bg-BG" sz="4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104075-2A25-4947-8F2F-9EF0E3219F21}"/>
              </a:ext>
            </a:extLst>
          </p:cNvPr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F3C81B90-92FA-4D96-B9D2-389B80327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7" name="Oval 6">
              <a:extLst>
                <a:ext uri="{FF2B5EF4-FFF2-40B4-BE49-F238E27FC236}">
                  <a16:creationId xmlns:a16="http://schemas.microsoft.com/office/drawing/2014/main" id="{74543437-EBB5-4B80-BDAB-03DAFA320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8" name="Oval 7">
              <a:extLst>
                <a:ext uri="{FF2B5EF4-FFF2-40B4-BE49-F238E27FC236}">
                  <a16:creationId xmlns:a16="http://schemas.microsoft.com/office/drawing/2014/main" id="{24D81106-E821-41D2-9CBC-E4841B050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2107FEB6-DE32-42D8-AB8B-C33369954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50" name="Oval 9">
              <a:extLst>
                <a:ext uri="{FF2B5EF4-FFF2-40B4-BE49-F238E27FC236}">
                  <a16:creationId xmlns:a16="http://schemas.microsoft.com/office/drawing/2014/main" id="{ADE2669F-B446-4ADA-B96B-CEA881DB4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E8DDE3CF-6619-474B-B358-D4CFD4B382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DE86EA30-3821-4462-AB2C-5F575CB68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0E192CB6-8245-4B9C-BBF1-4637347C7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6B6E27FD-8023-4BA3-B6AB-8EB63A67A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Oval 6">
              <a:extLst>
                <a:ext uri="{FF2B5EF4-FFF2-40B4-BE49-F238E27FC236}">
                  <a16:creationId xmlns:a16="http://schemas.microsoft.com/office/drawing/2014/main" id="{B3B1F2D2-5515-4F1C-8A78-F604067F3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D6F820C2-D082-47F6-9EA6-2E097D346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7" name="Line 10">
              <a:extLst>
                <a:ext uri="{FF2B5EF4-FFF2-40B4-BE49-F238E27FC236}">
                  <a16:creationId xmlns:a16="http://schemas.microsoft.com/office/drawing/2014/main" id="{A17061B2-A78B-4D30-9F05-61438554DA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FFB1EBDA-1A68-477F-B0E1-CA73098DF5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F0C4E59-B41E-47B9-80A2-56EB62C0D9AC}"/>
              </a:ext>
            </a:extLst>
          </p:cNvPr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413A6C89-9582-4B5C-AC87-BF2723A63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Oval 6">
              <a:extLst>
                <a:ext uri="{FF2B5EF4-FFF2-40B4-BE49-F238E27FC236}">
                  <a16:creationId xmlns:a16="http://schemas.microsoft.com/office/drawing/2014/main" id="{A02D25AB-345D-4D83-A487-ECDFC24B6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2C769DDC-3518-494E-9378-04F7BFF35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3" name="Oval 8">
              <a:extLst>
                <a:ext uri="{FF2B5EF4-FFF2-40B4-BE49-F238E27FC236}">
                  <a16:creationId xmlns:a16="http://schemas.microsoft.com/office/drawing/2014/main" id="{04A5BA5E-4E53-49B3-B0E2-4990CE32C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7D9DB321-FC47-4F00-AC60-6E1FE1247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5" name="Line 10">
              <a:extLst>
                <a:ext uri="{FF2B5EF4-FFF2-40B4-BE49-F238E27FC236}">
                  <a16:creationId xmlns:a16="http://schemas.microsoft.com/office/drawing/2014/main" id="{1A5BD845-DCE1-469F-9C28-BF50C9AB4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1">
              <a:extLst>
                <a:ext uri="{FF2B5EF4-FFF2-40B4-BE49-F238E27FC236}">
                  <a16:creationId xmlns:a16="http://schemas.microsoft.com/office/drawing/2014/main" id="{9C36789A-F422-4979-9E18-6D97E66BC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>
              <a:extLst>
                <a:ext uri="{FF2B5EF4-FFF2-40B4-BE49-F238E27FC236}">
                  <a16:creationId xmlns:a16="http://schemas.microsoft.com/office/drawing/2014/main" id="{E4618CDC-A759-4DA9-9304-83C9E5888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BA999C81-4210-4B10-B626-59384C31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Oval 6">
              <a:extLst>
                <a:ext uri="{FF2B5EF4-FFF2-40B4-BE49-F238E27FC236}">
                  <a16:creationId xmlns:a16="http://schemas.microsoft.com/office/drawing/2014/main" id="{B6633EEB-C27E-4FF0-9722-2AB4059F3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0" name="Oval 7">
              <a:extLst>
                <a:ext uri="{FF2B5EF4-FFF2-40B4-BE49-F238E27FC236}">
                  <a16:creationId xmlns:a16="http://schemas.microsoft.com/office/drawing/2014/main" id="{52A812E0-DB99-4793-B0E3-1D7008A0E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71" name="Line 10">
              <a:extLst>
                <a:ext uri="{FF2B5EF4-FFF2-40B4-BE49-F238E27FC236}">
                  <a16:creationId xmlns:a16="http://schemas.microsoft.com/office/drawing/2014/main" id="{85AB1C84-D528-4B64-A374-55DFAFC8D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>
              <a:extLst>
                <a:ext uri="{FF2B5EF4-FFF2-40B4-BE49-F238E27FC236}">
                  <a16:creationId xmlns:a16="http://schemas.microsoft.com/office/drawing/2014/main" id="{21141919-BC60-4F93-9A91-A963743914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E71D893-B23C-463F-BD0C-A05F3A4A513C}"/>
              </a:ext>
            </a:extLst>
          </p:cNvPr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Greedy</a:t>
            </a:r>
            <a:endParaRPr lang="bg-BG" sz="4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185212-5F23-4042-842A-60591E733541}"/>
              </a:ext>
            </a:extLst>
          </p:cNvPr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125676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</a:t>
            </a:r>
            <a:endParaRPr lang="bg-BG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F43DB-D7EF-40B4-A508-27A2264C981F}"/>
              </a:ext>
            </a:extLst>
          </p:cNvPr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A3D90-7306-4D76-BC99-A1333DF4F099}"/>
              </a:ext>
            </a:extLst>
          </p:cNvPr>
          <p:cNvSpPr txBox="1"/>
          <p:nvPr/>
        </p:nvSpPr>
        <p:spPr>
          <a:xfrm>
            <a:off x="9383512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21</a:t>
            </a:r>
            <a:endParaRPr lang="bg-BG" sz="4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60D5BD-1F80-458A-A0A6-76F750C6A846}"/>
              </a:ext>
            </a:extLst>
          </p:cNvPr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16CDD84E-0FB2-4CCA-8FD0-D0A2E7437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7" name="Oval 6">
              <a:extLst>
                <a:ext uri="{FF2B5EF4-FFF2-40B4-BE49-F238E27FC236}">
                  <a16:creationId xmlns:a16="http://schemas.microsoft.com/office/drawing/2014/main" id="{D44BF4BE-1B6E-420B-9146-1B0F61A87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8" name="Oval 7">
              <a:extLst>
                <a:ext uri="{FF2B5EF4-FFF2-40B4-BE49-F238E27FC236}">
                  <a16:creationId xmlns:a16="http://schemas.microsoft.com/office/drawing/2014/main" id="{7103A210-4E17-44F6-A6CB-898B3B1EA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511B01ED-59B2-44A2-A890-673C106C1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50" name="Oval 9">
              <a:extLst>
                <a:ext uri="{FF2B5EF4-FFF2-40B4-BE49-F238E27FC236}">
                  <a16:creationId xmlns:a16="http://schemas.microsoft.com/office/drawing/2014/main" id="{2E192BC7-B43F-4992-BFE2-534308DF2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E64EB9A4-C47B-446F-890E-37D5EBE2A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2E99CB63-08CD-4406-95E3-3DE088E60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45CCC929-3FA0-4892-94DD-E4A3AED0C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60A3A905-CF51-4C7B-891E-C245B454D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Oval 6">
              <a:extLst>
                <a:ext uri="{FF2B5EF4-FFF2-40B4-BE49-F238E27FC236}">
                  <a16:creationId xmlns:a16="http://schemas.microsoft.com/office/drawing/2014/main" id="{379DC054-3699-4EB5-B568-B6E154410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D656E8ED-E9CC-4CCA-B1ED-36E5C294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7" name="Line 10">
              <a:extLst>
                <a:ext uri="{FF2B5EF4-FFF2-40B4-BE49-F238E27FC236}">
                  <a16:creationId xmlns:a16="http://schemas.microsoft.com/office/drawing/2014/main" id="{DF28BA10-E2D7-43D6-B4D9-363962CFB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CBA59AC1-1568-4E9E-A8A0-85321734B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8A58F1-4C5A-475C-931E-D784781344D4}"/>
              </a:ext>
            </a:extLst>
          </p:cNvPr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0D5797E4-7668-4941-89FE-104CAB0C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Oval 6">
              <a:extLst>
                <a:ext uri="{FF2B5EF4-FFF2-40B4-BE49-F238E27FC236}">
                  <a16:creationId xmlns:a16="http://schemas.microsoft.com/office/drawing/2014/main" id="{F0645BB3-3398-4036-AC64-BBE22AF02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A7199D8B-2DF2-4129-9EE0-184E39514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3" name="Oval 8">
              <a:extLst>
                <a:ext uri="{FF2B5EF4-FFF2-40B4-BE49-F238E27FC236}">
                  <a16:creationId xmlns:a16="http://schemas.microsoft.com/office/drawing/2014/main" id="{EE91F40A-059B-464F-B696-581A6A73E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CE3B07FB-304E-4C70-A97F-5138EA0B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5" name="Line 10">
              <a:extLst>
                <a:ext uri="{FF2B5EF4-FFF2-40B4-BE49-F238E27FC236}">
                  <a16:creationId xmlns:a16="http://schemas.microsoft.com/office/drawing/2014/main" id="{A3EB6024-3018-4F9D-8B81-AA63A4CA70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1">
              <a:extLst>
                <a:ext uri="{FF2B5EF4-FFF2-40B4-BE49-F238E27FC236}">
                  <a16:creationId xmlns:a16="http://schemas.microsoft.com/office/drawing/2014/main" id="{63688A46-DF7D-4EF2-BE1F-3C94D3FB8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>
              <a:extLst>
                <a:ext uri="{FF2B5EF4-FFF2-40B4-BE49-F238E27FC236}">
                  <a16:creationId xmlns:a16="http://schemas.microsoft.com/office/drawing/2014/main" id="{CAC0D0E7-C72E-4450-BC34-4A8E5D7BF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BC761087-BC28-44DC-BBA1-0544181F9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Oval 6">
              <a:extLst>
                <a:ext uri="{FF2B5EF4-FFF2-40B4-BE49-F238E27FC236}">
                  <a16:creationId xmlns:a16="http://schemas.microsoft.com/office/drawing/2014/main" id="{7F47BA6C-5739-4167-BDBE-26022B4EE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0" name="Oval 7">
              <a:extLst>
                <a:ext uri="{FF2B5EF4-FFF2-40B4-BE49-F238E27FC236}">
                  <a16:creationId xmlns:a16="http://schemas.microsoft.com/office/drawing/2014/main" id="{94D4BD72-4977-45C5-99E7-583E75067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71" name="Line 10">
              <a:extLst>
                <a:ext uri="{FF2B5EF4-FFF2-40B4-BE49-F238E27FC236}">
                  <a16:creationId xmlns:a16="http://schemas.microsoft.com/office/drawing/2014/main" id="{115F4018-0524-4B6D-806F-03A9D1225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>
              <a:extLst>
                <a:ext uri="{FF2B5EF4-FFF2-40B4-BE49-F238E27FC236}">
                  <a16:creationId xmlns:a16="http://schemas.microsoft.com/office/drawing/2014/main" id="{908A75D1-BD29-42A1-AA93-2117FD68E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E568FE5-4D61-430E-AA90-9ECF6A223F56}"/>
              </a:ext>
            </a:extLst>
          </p:cNvPr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Greedy</a:t>
            </a:r>
            <a:endParaRPr lang="bg-BG" sz="4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0A08D0F-1B3C-4A78-B936-FF606E847258}"/>
              </a:ext>
            </a:extLst>
          </p:cNvPr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334710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</a:t>
            </a:r>
            <a:endParaRPr lang="bg-BG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F43DB-D7EF-40B4-A508-27A2264C981F}"/>
              </a:ext>
            </a:extLst>
          </p:cNvPr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A3D90-7306-4D76-BC99-A1333DF4F099}"/>
              </a:ext>
            </a:extLst>
          </p:cNvPr>
          <p:cNvSpPr txBox="1"/>
          <p:nvPr/>
        </p:nvSpPr>
        <p:spPr>
          <a:xfrm>
            <a:off x="9383512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44</a:t>
            </a:r>
            <a:endParaRPr lang="bg-BG" sz="40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62D3658-133A-420E-AF4E-01A6C571F03B}"/>
              </a:ext>
            </a:extLst>
          </p:cNvPr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47" name="Oval 5">
              <a:extLst>
                <a:ext uri="{FF2B5EF4-FFF2-40B4-BE49-F238E27FC236}">
                  <a16:creationId xmlns:a16="http://schemas.microsoft.com/office/drawing/2014/main" id="{41664173-F8C6-467D-85F7-89CD42AF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8" name="Oval 6">
              <a:extLst>
                <a:ext uri="{FF2B5EF4-FFF2-40B4-BE49-F238E27FC236}">
                  <a16:creationId xmlns:a16="http://schemas.microsoft.com/office/drawing/2014/main" id="{B708CC47-0241-4482-983F-8BD3B5E9C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B26043DD-9577-4F78-9F49-3A8D31CA4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50" name="Oval 8">
              <a:extLst>
                <a:ext uri="{FF2B5EF4-FFF2-40B4-BE49-F238E27FC236}">
                  <a16:creationId xmlns:a16="http://schemas.microsoft.com/office/drawing/2014/main" id="{D6D2AE01-D4EC-4C5F-B05F-180255195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51" name="Oval 9">
              <a:extLst>
                <a:ext uri="{FF2B5EF4-FFF2-40B4-BE49-F238E27FC236}">
                  <a16:creationId xmlns:a16="http://schemas.microsoft.com/office/drawing/2014/main" id="{FFA050FD-3465-4498-BB8E-D0E998E5A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2" name="Line 10">
              <a:extLst>
                <a:ext uri="{FF2B5EF4-FFF2-40B4-BE49-F238E27FC236}">
                  <a16:creationId xmlns:a16="http://schemas.microsoft.com/office/drawing/2014/main" id="{C39EA0F0-1DA0-4125-BB98-5FBADB02A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1">
              <a:extLst>
                <a:ext uri="{FF2B5EF4-FFF2-40B4-BE49-F238E27FC236}">
                  <a16:creationId xmlns:a16="http://schemas.microsoft.com/office/drawing/2014/main" id="{D9C9FC16-51F5-4CF8-AB85-E3DC88AE5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2">
              <a:extLst>
                <a:ext uri="{FF2B5EF4-FFF2-40B4-BE49-F238E27FC236}">
                  <a16:creationId xmlns:a16="http://schemas.microsoft.com/office/drawing/2014/main" id="{3ED83EEC-8F6B-4B44-9F25-5FB45C5E6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3">
              <a:extLst>
                <a:ext uri="{FF2B5EF4-FFF2-40B4-BE49-F238E27FC236}">
                  <a16:creationId xmlns:a16="http://schemas.microsoft.com/office/drawing/2014/main" id="{C7C4FC39-0404-45B4-AD0F-366C40DDA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55FDAC95-36EA-4914-93F7-30C8FD3F4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C8E788B6-A065-42DC-B2B2-0475DAE04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DC2D4243-2D07-43BB-9C4B-3C1898A1C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B0F29D5D-11F0-4E58-AA48-B6E9DD5C4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99DB21-74DD-4882-A2E3-16329889F33A}"/>
              </a:ext>
            </a:extLst>
          </p:cNvPr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4CDF7F50-0F65-45B8-B78F-321EDFA61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2" name="Oval 6">
              <a:extLst>
                <a:ext uri="{FF2B5EF4-FFF2-40B4-BE49-F238E27FC236}">
                  <a16:creationId xmlns:a16="http://schemas.microsoft.com/office/drawing/2014/main" id="{3FA1F346-E563-45DC-9DFE-AF3DA5943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3" name="Oval 7">
              <a:extLst>
                <a:ext uri="{FF2B5EF4-FFF2-40B4-BE49-F238E27FC236}">
                  <a16:creationId xmlns:a16="http://schemas.microsoft.com/office/drawing/2014/main" id="{0C17437C-E83C-41EB-9A7D-035F40A7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4" name="Oval 8">
              <a:extLst>
                <a:ext uri="{FF2B5EF4-FFF2-40B4-BE49-F238E27FC236}">
                  <a16:creationId xmlns:a16="http://schemas.microsoft.com/office/drawing/2014/main" id="{F5C2D881-7656-4382-A7C1-24F0B2413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651EDD40-3F95-4E08-B702-277B0B1BA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78A842E4-8EA6-4974-A56B-76D4E8340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1">
              <a:extLst>
                <a:ext uri="{FF2B5EF4-FFF2-40B4-BE49-F238E27FC236}">
                  <a16:creationId xmlns:a16="http://schemas.microsoft.com/office/drawing/2014/main" id="{2F08FED3-5A38-424F-9219-4F5CC9C9F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2">
              <a:extLst>
                <a:ext uri="{FF2B5EF4-FFF2-40B4-BE49-F238E27FC236}">
                  <a16:creationId xmlns:a16="http://schemas.microsoft.com/office/drawing/2014/main" id="{4D114FD1-1623-472B-8D67-37FF5A54F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>
              <a:extLst>
                <a:ext uri="{FF2B5EF4-FFF2-40B4-BE49-F238E27FC236}">
                  <a16:creationId xmlns:a16="http://schemas.microsoft.com/office/drawing/2014/main" id="{A9CA239F-F6D7-4FD1-924E-17A453E78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>
              <a:extLst>
                <a:ext uri="{FF2B5EF4-FFF2-40B4-BE49-F238E27FC236}">
                  <a16:creationId xmlns:a16="http://schemas.microsoft.com/office/drawing/2014/main" id="{8348B76C-66AA-4CDB-84FC-E3CAFE4D2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1" name="Oval 7">
              <a:extLst>
                <a:ext uri="{FF2B5EF4-FFF2-40B4-BE49-F238E27FC236}">
                  <a16:creationId xmlns:a16="http://schemas.microsoft.com/office/drawing/2014/main" id="{4B33FA4A-B3C2-4B49-945A-574603ED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72" name="Line 10">
              <a:extLst>
                <a:ext uri="{FF2B5EF4-FFF2-40B4-BE49-F238E27FC236}">
                  <a16:creationId xmlns:a16="http://schemas.microsoft.com/office/drawing/2014/main" id="{0E6CF4E6-C358-42D8-ABE1-FE782A1EA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>
              <a:extLst>
                <a:ext uri="{FF2B5EF4-FFF2-40B4-BE49-F238E27FC236}">
                  <a16:creationId xmlns:a16="http://schemas.microsoft.com/office/drawing/2014/main" id="{F61D0603-2F39-404B-A98C-56CE6C34A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9C30BF-A5D5-4586-8D5C-EA7610C8F6F2}"/>
              </a:ext>
            </a:extLst>
          </p:cNvPr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Greedy</a:t>
            </a:r>
            <a:endParaRPr lang="bg-BG" sz="4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4B63CF-382F-43FD-BC68-CBEE46CD65E3}"/>
              </a:ext>
            </a:extLst>
          </p:cNvPr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</a:t>
            </a:r>
            <a:endParaRPr lang="bg-BG" sz="4000" dirty="0"/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B9D879BC-A74C-45D0-B1A3-A249A3EA6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1554" y="1967080"/>
            <a:ext cx="1772293" cy="1772293"/>
          </a:xfrm>
          <a:prstGeom prst="rect">
            <a:avLst/>
          </a:prstGeom>
        </p:spPr>
      </p:pic>
      <p:pic>
        <p:nvPicPr>
          <p:cNvPr id="77" name="Graphic 76" descr="Close">
            <a:extLst>
              <a:ext uri="{FF2B5EF4-FFF2-40B4-BE49-F238E27FC236}">
                <a16:creationId xmlns:a16="http://schemas.microsoft.com/office/drawing/2014/main" id="{2B0A33D6-C986-4D20-BA92-C64CC3B51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8838" y="2065961"/>
            <a:ext cx="178142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3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19327"/>
            <a:ext cx="10972800" cy="820600"/>
          </a:xfrm>
        </p:spPr>
        <p:txBody>
          <a:bodyPr/>
          <a:lstStyle/>
          <a:p>
            <a:r>
              <a:rPr lang="en-US" dirty="0"/>
              <a:t>Optimal Greedy Algorithms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08012" y="5697495"/>
            <a:ext cx="10972800" cy="654401"/>
          </a:xfrm>
        </p:spPr>
        <p:txBody>
          <a:bodyPr/>
          <a:lstStyle/>
          <a:p>
            <a:r>
              <a:rPr lang="en-US" sz="3600" dirty="0"/>
              <a:t>Optimal Substructure and Greedy Choice Property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9FE26-9311-42C7-881D-E9BED6BD0A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533400"/>
            <a:ext cx="4724399" cy="4724399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233AC5F3-5BFA-4734-A64D-0B5A59681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4935" y="1566607"/>
            <a:ext cx="3778952" cy="377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94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Suitable problems for greedy algorithms have these properties: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property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</a:p>
          <a:p>
            <a:r>
              <a:rPr lang="en-US" dirty="0"/>
              <a:t>Any problem having the above properties is guaranteed to have an optimal greedy solution</a:t>
            </a:r>
          </a:p>
          <a:p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6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/>
              <a:t>property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global optimal solution </a:t>
            </a:r>
            <a:r>
              <a:rPr lang="en-US" dirty="0"/>
              <a:t>can be obtained by greedily selecting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locally optimal </a:t>
            </a:r>
            <a:r>
              <a:rPr lang="en-US" dirty="0"/>
              <a:t>choice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Sub-problems that arise are solved by consequent greedy choices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Enforced by optimal substructure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Choice Property</a:t>
            </a:r>
          </a:p>
        </p:txBody>
      </p:sp>
    </p:spTree>
    <p:extLst>
      <p:ext uri="{BB962C8B-B14F-4D97-AF65-F5344CB8AC3E}">
        <p14:creationId xmlns:p14="http://schemas.microsoft.com/office/powerpoint/2010/main" val="137262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/>
              <a:t>property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After each greedy choice the problem remains an optimization problem of the same form as the original problem</a:t>
            </a:r>
          </a:p>
          <a:p>
            <a:pPr marL="609494" lvl="2" indent="-304747">
              <a:lnSpc>
                <a:spcPct val="115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 optimal global solution contains the optimal solutions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of all its sub-problems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Optimal Substructure Property</a:t>
            </a:r>
          </a:p>
        </p:txBody>
      </p:sp>
    </p:spTree>
    <p:extLst>
      <p:ext uri="{BB962C8B-B14F-4D97-AF65-F5344CB8AC3E}">
        <p14:creationId xmlns:p14="http://schemas.microsoft.com/office/powerpoint/2010/main" val="312424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72795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 Coins</a:t>
            </a:r>
            <a:r>
              <a:rPr lang="en-US" dirty="0"/>
              <a:t>" game</a:t>
            </a:r>
          </a:p>
          <a:p>
            <a:pPr lvl="1"/>
            <a:r>
              <a:rPr lang="en-US" dirty="0"/>
              <a:t>You are given a set of coins</a:t>
            </a:r>
          </a:p>
          <a:p>
            <a:pPr lvl="1"/>
            <a:r>
              <a:rPr lang="en-US" dirty="0"/>
              <a:t>You play against another player, alternating turns</a:t>
            </a:r>
          </a:p>
          <a:p>
            <a:pPr lvl="1"/>
            <a:r>
              <a:rPr lang="en-US" dirty="0"/>
              <a:t>Per each turn, you can take up to three coins</a:t>
            </a:r>
          </a:p>
          <a:p>
            <a:pPr lvl="1"/>
            <a:r>
              <a:rPr lang="en-US" dirty="0"/>
              <a:t>Your goal is to have as many coins as possible at the end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Algorithms: Example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574507" y="4773706"/>
            <a:ext cx="9036634" cy="1571046"/>
            <a:chOff x="1446212" y="4747563"/>
            <a:chExt cx="9036634" cy="157104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763" y="4747563"/>
              <a:ext cx="832209" cy="83220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212" y="5486400"/>
              <a:ext cx="832209" cy="8322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3972" y="4747563"/>
              <a:ext cx="832209" cy="8322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8421" y="5486400"/>
              <a:ext cx="832209" cy="83220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5074" y="4747563"/>
              <a:ext cx="832209" cy="83220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9523" y="5486400"/>
              <a:ext cx="832209" cy="83220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0106" y="4747563"/>
              <a:ext cx="832209" cy="83220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4555" y="5486400"/>
              <a:ext cx="832209" cy="8322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2315" y="4747563"/>
              <a:ext cx="832209" cy="83220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764" y="5486400"/>
              <a:ext cx="832209" cy="83220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417" y="4747563"/>
              <a:ext cx="832209" cy="8322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866" y="5486400"/>
              <a:ext cx="832209" cy="83220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5636" y="4747563"/>
              <a:ext cx="832209" cy="83220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085" y="5486400"/>
              <a:ext cx="832209" cy="83220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7845" y="4747563"/>
              <a:ext cx="832209" cy="83220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2294" y="5486400"/>
              <a:ext cx="832209" cy="83220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8947" y="4747563"/>
              <a:ext cx="832209" cy="83220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3396" y="5486400"/>
              <a:ext cx="832209" cy="83220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3979" y="4747563"/>
              <a:ext cx="832209" cy="83220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28" y="5486400"/>
              <a:ext cx="832209" cy="83220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0637" y="5486400"/>
              <a:ext cx="832209" cy="832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60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strategy </a:t>
            </a:r>
            <a:r>
              <a:rPr lang="en-US" dirty="0"/>
              <a:t>exists for the "Max Coins" game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/>
              <a:t>Always choose the local maximum (at each step)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You don't consider what the other player does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You don't consider your actions' consequences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algorithm </a:t>
            </a:r>
            <a:r>
              <a:rPr lang="en-US" dirty="0"/>
              <a:t>works optimally here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It takes as many coins as possible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Coins</a:t>
            </a:r>
            <a:r>
              <a:rPr lang="bg-BG" dirty="0"/>
              <a:t> – </a:t>
            </a:r>
            <a:r>
              <a:rPr lang="en-US" dirty="0"/>
              <a:t>Greedy Algorithm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912814" y="1933144"/>
            <a:ext cx="103631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FBEEDC"/>
                </a:solidFill>
              </a:rPr>
              <a:t>At each turn take the maximum number of coins</a:t>
            </a:r>
          </a:p>
        </p:txBody>
      </p:sp>
    </p:spTree>
    <p:extLst>
      <p:ext uri="{BB962C8B-B14F-4D97-AF65-F5344CB8AC3E}">
        <p14:creationId xmlns:p14="http://schemas.microsoft.com/office/powerpoint/2010/main" val="274024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876800"/>
            <a:ext cx="11125198" cy="820600"/>
          </a:xfrm>
        </p:spPr>
        <p:txBody>
          <a:bodyPr/>
          <a:lstStyle/>
          <a:p>
            <a:r>
              <a:rPr lang="en-US" dirty="0"/>
              <a:t>Activity Selection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4" y="5754968"/>
            <a:ext cx="11125198" cy="719034"/>
          </a:xfrm>
        </p:spPr>
        <p:txBody>
          <a:bodyPr/>
          <a:lstStyle/>
          <a:p>
            <a:r>
              <a:rPr lang="en-US" dirty="0"/>
              <a:t>The Greedy Algorithm and Why It Is Optimal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63" y="1185517"/>
            <a:ext cx="6322100" cy="3359187"/>
          </a:xfrm>
          <a:prstGeom prst="roundRect">
            <a:avLst>
              <a:gd name="adj" fmla="val 1228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82916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Activity Selection Problem </a:t>
            </a:r>
            <a:br>
              <a:rPr lang="en-US" dirty="0"/>
            </a:br>
            <a:r>
              <a:rPr lang="en-US" dirty="0"/>
              <a:t>(a.k.a. Conference Scheduling Problem)</a:t>
            </a:r>
          </a:p>
          <a:p>
            <a:pPr lvl="1"/>
            <a:r>
              <a:rPr lang="en-US" dirty="0"/>
              <a:t>Given a set of activities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= {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}</a:t>
            </a:r>
          </a:p>
          <a:p>
            <a:pPr lvl="2"/>
            <a:r>
              <a:rPr lang="en-US" dirty="0"/>
              <a:t>Each having a start &amp; finish time: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 = {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baseline="-25000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aseline="-25000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Activities are "compatible" if they don't overlap</a:t>
            </a:r>
          </a:p>
          <a:p>
            <a:pPr lvl="2"/>
            <a:r>
              <a:rPr lang="en-US" dirty="0"/>
              <a:t>i.e. their intervals do not intersect</a:t>
            </a:r>
          </a:p>
          <a:p>
            <a:pPr lvl="1"/>
            <a:r>
              <a:rPr lang="en-US" dirty="0"/>
              <a:t>What is the maximum-size subset of compatible activities?</a:t>
            </a:r>
          </a:p>
          <a:p>
            <a:pPr lvl="2"/>
            <a:r>
              <a:rPr lang="en-US" dirty="0"/>
              <a:t>i.e. which is the largest list of compatible activities that can be scheduled?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Activity Selection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selection problem example:</a:t>
            </a:r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r>
              <a:rPr lang="en-US" dirty="0"/>
              <a:t>Several optimal solutions: 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4</a:t>
            </a:r>
            <a:r>
              <a:rPr lang="en-US" dirty="0"/>
              <a:t>, a</a:t>
            </a:r>
            <a:r>
              <a:rPr lang="en-US" baseline="-25000" dirty="0"/>
              <a:t>8</a:t>
            </a:r>
            <a:r>
              <a:rPr lang="en-US" dirty="0"/>
              <a:t>, a</a:t>
            </a:r>
            <a:r>
              <a:rPr lang="en-US" baseline="-25000" dirty="0"/>
              <a:t>11</a:t>
            </a:r>
            <a:r>
              <a:rPr lang="en-US" dirty="0"/>
              <a:t>}, {a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4</a:t>
            </a:r>
            <a:r>
              <a:rPr lang="en-US" dirty="0"/>
              <a:t>, a</a:t>
            </a:r>
            <a:r>
              <a:rPr lang="en-US" baseline="-25000" dirty="0"/>
              <a:t>9</a:t>
            </a:r>
            <a:r>
              <a:rPr lang="en-US" dirty="0"/>
              <a:t>, a</a:t>
            </a:r>
            <a:r>
              <a:rPr lang="en-US" baseline="-25000" dirty="0"/>
              <a:t>11</a:t>
            </a:r>
            <a:r>
              <a:rPr lang="en-US" dirty="0"/>
              <a:t>}, …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Selection Problem –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38753"/>
              </p:ext>
            </p:extLst>
          </p:nvPr>
        </p:nvGraphicFramePr>
        <p:xfrm>
          <a:off x="1065212" y="1891352"/>
          <a:ext cx="10058400" cy="14630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57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966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Index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Start (</a:t>
                      </a:r>
                      <a:r>
                        <a:rPr lang="en-US" sz="2600" kern="1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r>
                        <a:rPr lang="en-US" sz="2600" kern="1200" baseline="-250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600" b="1" i="0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0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6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Finish (f</a:t>
                      </a:r>
                      <a:r>
                        <a:rPr lang="en-US" sz="2600" kern="1200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600" b="1" i="0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4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6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7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9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10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11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14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3" name="Group 82"/>
          <p:cNvGrpSpPr/>
          <p:nvPr/>
        </p:nvGrpSpPr>
        <p:grpSpPr>
          <a:xfrm>
            <a:off x="1065212" y="3643952"/>
            <a:ext cx="10058400" cy="2286000"/>
            <a:chOff x="1065212" y="3643952"/>
            <a:chExt cx="10058400" cy="2286000"/>
          </a:xfrm>
        </p:grpSpPr>
        <p:sp>
          <p:nvSpPr>
            <p:cNvPr id="81" name="Rectangle 80"/>
            <p:cNvSpPr/>
            <p:nvPr/>
          </p:nvSpPr>
          <p:spPr>
            <a:xfrm>
              <a:off x="1065212" y="4405953"/>
              <a:ext cx="10058399" cy="152399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65212" y="3643952"/>
              <a:ext cx="10058400" cy="76200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316494" y="3720152"/>
              <a:ext cx="9578518" cy="535470"/>
              <a:chOff x="989012" y="5561565"/>
              <a:chExt cx="9578518" cy="53547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89012" y="6020835"/>
                <a:ext cx="957851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217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827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436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046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656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4265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875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484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094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704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313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923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8532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9142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752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361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106521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780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28441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2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9700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3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50373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4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11632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5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2293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6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33552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7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942012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8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554602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9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110412" y="5562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10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710302" y="5562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11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31703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92962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13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53623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14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14882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15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2154694" y="4634552"/>
              <a:ext cx="1828800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373894" y="4857465"/>
              <a:ext cx="12192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545094" y="5328313"/>
              <a:ext cx="36576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593094" y="4634552"/>
              <a:ext cx="1219200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373894" y="5548952"/>
              <a:ext cx="3046443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593094" y="5091752"/>
              <a:ext cx="24384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202694" y="4863152"/>
              <a:ext cx="24384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15470" y="5334000"/>
              <a:ext cx="1831666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764294" y="5777552"/>
              <a:ext cx="6702166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856860" y="4876800"/>
              <a:ext cx="1222634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421894" y="4648200"/>
              <a:ext cx="2431976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8775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greedy algorithm for the Activity Selection Problem: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Greedy characteristics of the above algorithm</a:t>
            </a:r>
          </a:p>
          <a:p>
            <a:pPr lvl="1"/>
            <a:r>
              <a:rPr lang="en-US" dirty="0"/>
              <a:t>Taking the earliest finish activity gives more time for all others</a:t>
            </a:r>
          </a:p>
          <a:p>
            <a:pPr lvl="1"/>
            <a:r>
              <a:rPr lang="en-US" dirty="0"/>
              <a:t>We pick an activity preserving the "maximum remaining time"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 Problem</a:t>
            </a:r>
            <a:r>
              <a:rPr lang="en-US"/>
              <a:t>: Greedy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619236" y="1992125"/>
            <a:ext cx="1094717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rgbClr val="FBEEDC"/>
                </a:solidFill>
              </a:rPr>
              <a:t>While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in not empty)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rgbClr val="FBEEDC"/>
                </a:solidFill>
              </a:rPr>
              <a:t>  Select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an activity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>
                <a:solidFill>
                  <a:srgbClr val="FBEEDC"/>
                </a:solidFill>
              </a:rPr>
              <a:t> with the earliest finish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rgbClr val="FBEEDC"/>
                </a:solidFill>
              </a:rPr>
              <a:t>  Remove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>
                <a:solidFill>
                  <a:srgbClr val="FBEEDC"/>
                </a:solidFill>
              </a:rPr>
              <a:t> + all activities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conflicting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690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scan (linear) implementation of the greedy algorithm for the Activity Selection Problem: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 Problem: Implementation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57236" y="2599253"/>
            <a:ext cx="10671176" cy="35702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Sort the activities from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noProof="1">
                <a:solidFill>
                  <a:srgbClr val="FBEEDC"/>
                </a:solidFill>
              </a:rPr>
              <a:t> by their finish time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2800" noProof="1">
                <a:solidFill>
                  <a:srgbClr val="FBEEDC"/>
                </a:solidFill>
              </a:rPr>
              <a:t> = first activity from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for (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noProof="1">
                <a:solidFill>
                  <a:srgbClr val="FBEEDC"/>
                </a:solidFill>
              </a:rPr>
              <a:t> in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  if (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a.Start</a:t>
            </a:r>
            <a:r>
              <a:rPr lang="en-US" sz="2800" noProof="1">
                <a:solidFill>
                  <a:srgbClr val="FBEEDC"/>
                </a:solidFill>
              </a:rPr>
              <a:t> &gt;=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last.Finish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    //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noProof="1">
                <a:solidFill>
                  <a:srgbClr val="FBEEDC"/>
                </a:solidFill>
              </a:rPr>
              <a:t> does not conflict with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last</a:t>
            </a: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    print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2800" noProof="1">
                <a:solidFill>
                  <a:srgbClr val="FBEEDC"/>
                </a:solidFill>
              </a:rPr>
              <a:t> =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59913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To prove the discussed greedy is optimal we: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Need to prove the problem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property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Need to prove the problem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</a:p>
          <a:p>
            <a:pPr>
              <a:lnSpc>
                <a:spcPct val="110000"/>
              </a:lnSpc>
            </a:pPr>
            <a:r>
              <a:rPr lang="en-US" dirty="0"/>
              <a:t>Greedy properties are satisfied: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solution starting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/>
              <a:t>exists: the earliest finish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/>
              <a:t>exists: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If we remove the activity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with the earliest finish time activity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We reduce the problem to the same problem of smaller size</a:t>
            </a:r>
            <a:br>
              <a:rPr lang="en-US" dirty="0"/>
            </a:br>
            <a:r>
              <a:rPr lang="en-US" dirty="0"/>
              <a:t>(without activities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, which intersect the activity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)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Greedy Optimality</a:t>
            </a:r>
          </a:p>
        </p:txBody>
      </p:sp>
    </p:spTree>
    <p:extLst>
      <p:ext uri="{BB962C8B-B14F-4D97-AF65-F5344CB8AC3E}">
        <p14:creationId xmlns:p14="http://schemas.microsoft.com/office/powerpoint/2010/main" val="36806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31392"/>
            <a:ext cx="10363200" cy="820600"/>
          </a:xfrm>
        </p:spPr>
        <p:txBody>
          <a:bodyPr/>
          <a:lstStyle/>
          <a:p>
            <a:r>
              <a:rPr lang="en-US" dirty="0"/>
              <a:t>Activity Selection Problem</a:t>
            </a:r>
          </a:p>
        </p:txBody>
      </p:sp>
      <p:sp>
        <p:nvSpPr>
          <p:cNvPr id="2" name="Подзаглавие 1"/>
          <p:cNvSpPr>
            <a:spLocks noGrp="1"/>
          </p:cNvSpPr>
          <p:nvPr>
            <p:ph type="body" idx="1"/>
          </p:nvPr>
        </p:nvSpPr>
        <p:spPr>
          <a:xfrm>
            <a:off x="912813" y="5809560"/>
            <a:ext cx="10363200" cy="719034"/>
          </a:xfrm>
        </p:spPr>
        <p:txBody>
          <a:bodyPr/>
          <a:lstStyle/>
          <a:p>
            <a:r>
              <a:rPr lang="en-US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4" y="1053772"/>
            <a:ext cx="8839198" cy="3594428"/>
          </a:xfrm>
          <a:prstGeom prst="roundRect">
            <a:avLst>
              <a:gd name="adj" fmla="val 2119"/>
            </a:avLst>
          </a:prstGeom>
        </p:spPr>
      </p:pic>
    </p:spTree>
    <p:extLst>
      <p:ext uri="{BB962C8B-B14F-4D97-AF65-F5344CB8AC3E}">
        <p14:creationId xmlns:p14="http://schemas.microsoft.com/office/powerpoint/2010/main" val="1855394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Heuristic Algorithms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Greedy, Genetic, Branch and Bound</a:t>
            </a:r>
          </a:p>
        </p:txBody>
      </p:sp>
      <p:pic>
        <p:nvPicPr>
          <p:cNvPr id="4098" name="Picture 2" descr="http://1.bp.blogspot.com/_H18y01864Tk/TC5JjCXQG8I/AAAAAAAAAQM/o06PeRQi5cs/s1600/The+Knowledge+Fun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990600"/>
            <a:ext cx="5791200" cy="3429001"/>
          </a:xfrm>
          <a:prstGeom prst="roundRect">
            <a:avLst>
              <a:gd name="adj" fmla="val 1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1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1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19308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US" dirty="0"/>
              <a:t>Some problems are hard to be solved (no fast algorithm exists)</a:t>
            </a:r>
          </a:p>
          <a:p>
            <a:pPr>
              <a:lnSpc>
                <a:spcPct val="10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Heuristic algorithms </a:t>
            </a:r>
            <a:r>
              <a:rPr lang="en-US" dirty="0"/>
              <a:t>solve hard problems approximately</a:t>
            </a:r>
          </a:p>
          <a:p>
            <a:pPr lvl="1">
              <a:lnSpc>
                <a:spcPct val="104000"/>
              </a:lnSpc>
            </a:pPr>
            <a:r>
              <a:rPr lang="en-US" dirty="0"/>
              <a:t>They find a good solution, but cannot guarantee it is optimal</a:t>
            </a:r>
          </a:p>
          <a:p>
            <a:pPr>
              <a:lnSpc>
                <a:spcPct val="104000"/>
              </a:lnSpc>
            </a:pPr>
            <a:r>
              <a:rPr lang="en-US" dirty="0"/>
              <a:t>Examples of heuristic algorithms:</a:t>
            </a:r>
          </a:p>
          <a:p>
            <a:pPr lvl="1">
              <a:lnSpc>
                <a:spcPct val="104000"/>
              </a:lnSpc>
            </a:pPr>
            <a:r>
              <a:rPr lang="en-US" dirty="0">
                <a:hlinkClick r:id="rId2"/>
              </a:rPr>
              <a:t>Greedy algorithms</a:t>
            </a:r>
            <a:r>
              <a:rPr lang="en-US" dirty="0"/>
              <a:t> – make a greedy choice at each step</a:t>
            </a:r>
          </a:p>
          <a:p>
            <a:pPr lvl="1">
              <a:lnSpc>
                <a:spcPct val="104000"/>
              </a:lnSpc>
            </a:pPr>
            <a:r>
              <a:rPr lang="en-US" dirty="0">
                <a:hlinkClick r:id="rId3"/>
              </a:rPr>
              <a:t>Genetic algorithms</a:t>
            </a:r>
            <a:r>
              <a:rPr lang="en-US" dirty="0"/>
              <a:t> – based on inheritance, mutation, selection, …</a:t>
            </a:r>
          </a:p>
          <a:p>
            <a:pPr lvl="1">
              <a:lnSpc>
                <a:spcPct val="104000"/>
              </a:lnSpc>
            </a:pPr>
            <a:r>
              <a:rPr lang="en-US" dirty="0">
                <a:hlinkClick r:id="rId4"/>
              </a:rPr>
              <a:t>Branch and bounds</a:t>
            </a:r>
            <a:r>
              <a:rPr lang="en-US" dirty="0"/>
              <a:t> – optimized backtracking with cut-offs</a:t>
            </a:r>
          </a:p>
          <a:p>
            <a:pPr lvl="1">
              <a:lnSpc>
                <a:spcPct val="104000"/>
              </a:lnSpc>
            </a:pPr>
            <a:r>
              <a:rPr lang="en-US" dirty="0"/>
              <a:t>Others…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3B04D78-D726-45C3-A5BF-909AD230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 - Category in which the algorithms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solvable</a:t>
            </a:r>
            <a:r>
              <a:rPr lang="en-US" dirty="0"/>
              <a:t> in polynomial time </a:t>
            </a:r>
          </a:p>
          <a:p>
            <a:r>
              <a:rPr lang="en-US" dirty="0"/>
              <a:t>Polynomial -&gt; 5N</a:t>
            </a:r>
            <a:r>
              <a:rPr lang="en-US" baseline="30000" dirty="0"/>
              <a:t>5</a:t>
            </a:r>
            <a:r>
              <a:rPr lang="en-US" dirty="0"/>
              <a:t> + 3N</a:t>
            </a:r>
            <a:r>
              <a:rPr lang="en-US" baseline="30000" dirty="0"/>
              <a:t>4</a:t>
            </a:r>
            <a:r>
              <a:rPr lang="en-US" dirty="0"/>
              <a:t> + N is O(N</a:t>
            </a:r>
            <a:r>
              <a:rPr lang="en-US" baseline="30000" dirty="0"/>
              <a:t>5</a:t>
            </a:r>
            <a:r>
              <a:rPr lang="en-US" dirty="0"/>
              <a:t>)</a:t>
            </a:r>
          </a:p>
          <a:p>
            <a:r>
              <a:rPr lang="en-US" dirty="0"/>
              <a:t>Not a polynomial -&gt; 2</a:t>
            </a:r>
            <a:r>
              <a:rPr lang="en-US" baseline="30000" dirty="0"/>
              <a:t>N</a:t>
            </a:r>
            <a:endParaRPr lang="bg-BG" baseline="300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 NP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4944395" y="42672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5673488" y="49320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40754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35303BC-E061-4C19-A39B-E3837086626A}"/>
              </a:ext>
            </a:extLst>
          </p:cNvPr>
          <p:cNvSpPr/>
          <p:nvPr/>
        </p:nvSpPr>
        <p:spPr>
          <a:xfrm>
            <a:off x="7502288" y="3172202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3B04D78-D726-45C3-A5BF-909AD230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 - Category in which the algorithms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verifiable</a:t>
            </a:r>
            <a:r>
              <a:rPr lang="en-US" dirty="0"/>
              <a:t> in polynomial time.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Decision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Does a route shorter than L exist?</a:t>
            </a:r>
          </a:p>
          <a:p>
            <a:pPr lvl="1"/>
            <a:r>
              <a:rPr lang="en-US" dirty="0"/>
              <a:t>Yes/No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 NP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8304212" y="4696202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9033305" y="536105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0000F-07D2-4238-B25B-C09B0E25582C}"/>
              </a:ext>
            </a:extLst>
          </p:cNvPr>
          <p:cNvSpPr txBox="1"/>
          <p:nvPr/>
        </p:nvSpPr>
        <p:spPr>
          <a:xfrm>
            <a:off x="7601725" y="449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8954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Right 27">
            <a:extLst>
              <a:ext uri="{FF2B5EF4-FFF2-40B4-BE49-F238E27FC236}">
                <a16:creationId xmlns:a16="http://schemas.microsoft.com/office/drawing/2014/main" id="{4ABC42AD-B16F-4507-B69F-43C0EA8D603C}"/>
              </a:ext>
            </a:extLst>
          </p:cNvPr>
          <p:cNvSpPr/>
          <p:nvPr/>
        </p:nvSpPr>
        <p:spPr>
          <a:xfrm rot="21397405">
            <a:off x="3668866" y="3720704"/>
            <a:ext cx="1734905" cy="215494"/>
          </a:xfrm>
          <a:prstGeom prst="rightArrow">
            <a:avLst>
              <a:gd name="adj1" fmla="val 41993"/>
              <a:gd name="adj2" fmla="val 77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61ABC0-87FF-4A72-804C-AF6B16444A6E}"/>
              </a:ext>
            </a:extLst>
          </p:cNvPr>
          <p:cNvSpPr/>
          <p:nvPr/>
        </p:nvSpPr>
        <p:spPr>
          <a:xfrm>
            <a:off x="1217612" y="3172202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 NP</a:t>
            </a: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ADFB909-C9AE-4A73-B044-79EE39F1EF1C}"/>
              </a:ext>
            </a:extLst>
          </p:cNvPr>
          <p:cNvSpPr/>
          <p:nvPr/>
        </p:nvSpPr>
        <p:spPr>
          <a:xfrm rot="21397405">
            <a:off x="3599949" y="5674231"/>
            <a:ext cx="1734905" cy="215494"/>
          </a:xfrm>
          <a:prstGeom prst="rightArrow">
            <a:avLst>
              <a:gd name="adj1" fmla="val 41993"/>
              <a:gd name="adj2" fmla="val 77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24A74-225E-401F-A955-204B22EC8AF6}"/>
              </a:ext>
            </a:extLst>
          </p:cNvPr>
          <p:cNvSpPr txBox="1"/>
          <p:nvPr/>
        </p:nvSpPr>
        <p:spPr>
          <a:xfrm>
            <a:off x="5713412" y="5029200"/>
            <a:ext cx="1375698" cy="584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Sorting</a:t>
            </a:r>
            <a:endParaRPr lang="bg-BG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2C8FC-15BC-4678-9539-EF9C9BE78869}"/>
              </a:ext>
            </a:extLst>
          </p:cNvPr>
          <p:cNvSpPr txBox="1"/>
          <p:nvPr/>
        </p:nvSpPr>
        <p:spPr>
          <a:xfrm>
            <a:off x="6246812" y="5940227"/>
            <a:ext cx="2606611" cy="584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Traversing lists</a:t>
            </a:r>
            <a:endParaRPr lang="bg-BG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DC076-185C-4355-9CCA-6250008054ED}"/>
              </a:ext>
            </a:extLst>
          </p:cNvPr>
          <p:cNvSpPr txBox="1"/>
          <p:nvPr/>
        </p:nvSpPr>
        <p:spPr>
          <a:xfrm>
            <a:off x="7237412" y="4633208"/>
            <a:ext cx="3864328" cy="584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Finding shortest route</a:t>
            </a:r>
            <a:endParaRPr lang="bg-BG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61A81-ADA8-4949-A76B-531AFB5B62EF}"/>
              </a:ext>
            </a:extLst>
          </p:cNvPr>
          <p:cNvSpPr txBox="1"/>
          <p:nvPr/>
        </p:nvSpPr>
        <p:spPr>
          <a:xfrm>
            <a:off x="7917451" y="5281849"/>
            <a:ext cx="4077783" cy="584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Look-ups in hash tables</a:t>
            </a:r>
            <a:endParaRPr lang="bg-BG" sz="3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620648-A22A-4887-AAA4-41E26044E179}"/>
              </a:ext>
            </a:extLst>
          </p:cNvPr>
          <p:cNvSpPr/>
          <p:nvPr/>
        </p:nvSpPr>
        <p:spPr>
          <a:xfrm>
            <a:off x="1979612" y="4696202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45799-B656-45C9-8F88-2BDBB24AB333}"/>
              </a:ext>
            </a:extLst>
          </p:cNvPr>
          <p:cNvSpPr txBox="1"/>
          <p:nvPr/>
        </p:nvSpPr>
        <p:spPr>
          <a:xfrm>
            <a:off x="2708705" y="536105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D9783-08CA-4295-B7E1-74B224ACBE5C}"/>
              </a:ext>
            </a:extLst>
          </p:cNvPr>
          <p:cNvSpPr txBox="1"/>
          <p:nvPr/>
        </p:nvSpPr>
        <p:spPr>
          <a:xfrm>
            <a:off x="1396540" y="44465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AAA66A8-CBAF-44E9-96BF-4C25BCF20BE4}"/>
              </a:ext>
            </a:extLst>
          </p:cNvPr>
          <p:cNvSpPr/>
          <p:nvPr/>
        </p:nvSpPr>
        <p:spPr>
          <a:xfrm>
            <a:off x="1756051" y="3172202"/>
            <a:ext cx="2275922" cy="1086878"/>
          </a:xfrm>
          <a:custGeom>
            <a:avLst/>
            <a:gdLst>
              <a:gd name="connsiteX0" fmla="*/ 1137961 w 2275922"/>
              <a:gd name="connsiteY0" fmla="*/ 0 h 1086878"/>
              <a:gd name="connsiteX1" fmla="*/ 2204307 w 2275922"/>
              <a:gd name="connsiteY1" fmla="*/ 382809 h 1086878"/>
              <a:gd name="connsiteX2" fmla="*/ 2275922 w 2275922"/>
              <a:gd name="connsiteY2" fmla="*/ 447896 h 1086878"/>
              <a:gd name="connsiteX3" fmla="*/ 2243720 w 2275922"/>
              <a:gd name="connsiteY3" fmla="*/ 500740 h 1086878"/>
              <a:gd name="connsiteX4" fmla="*/ 1137961 w 2275922"/>
              <a:gd name="connsiteY4" fmla="*/ 1086878 h 1086878"/>
              <a:gd name="connsiteX5" fmla="*/ 32202 w 2275922"/>
              <a:gd name="connsiteY5" fmla="*/ 500740 h 1086878"/>
              <a:gd name="connsiteX6" fmla="*/ 0 w 2275922"/>
              <a:gd name="connsiteY6" fmla="*/ 447896 h 1086878"/>
              <a:gd name="connsiteX7" fmla="*/ 71615 w 2275922"/>
              <a:gd name="connsiteY7" fmla="*/ 382809 h 1086878"/>
              <a:gd name="connsiteX8" fmla="*/ 1137961 w 2275922"/>
              <a:gd name="connsiteY8" fmla="*/ 0 h 108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922" h="1086878">
                <a:moveTo>
                  <a:pt x="1137961" y="0"/>
                </a:moveTo>
                <a:cubicBezTo>
                  <a:pt x="1543020" y="0"/>
                  <a:pt x="1914526" y="143660"/>
                  <a:pt x="2204307" y="382809"/>
                </a:cubicBezTo>
                <a:lnTo>
                  <a:pt x="2275922" y="447896"/>
                </a:lnTo>
                <a:lnTo>
                  <a:pt x="2243720" y="500740"/>
                </a:lnTo>
                <a:cubicBezTo>
                  <a:pt x="2004081" y="854374"/>
                  <a:pt x="1598256" y="1086878"/>
                  <a:pt x="1137961" y="1086878"/>
                </a:cubicBezTo>
                <a:cubicBezTo>
                  <a:pt x="677666" y="1086878"/>
                  <a:pt x="271841" y="854374"/>
                  <a:pt x="32202" y="500740"/>
                </a:cubicBezTo>
                <a:lnTo>
                  <a:pt x="0" y="447896"/>
                </a:lnTo>
                <a:lnTo>
                  <a:pt x="71615" y="382809"/>
                </a:lnTo>
                <a:cubicBezTo>
                  <a:pt x="361396" y="143660"/>
                  <a:pt x="732902" y="0"/>
                  <a:pt x="1137961" y="0"/>
                </a:cubicBez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B3C9BB-574E-4BC3-8194-69A13439220C}"/>
              </a:ext>
            </a:extLst>
          </p:cNvPr>
          <p:cNvSpPr txBox="1"/>
          <p:nvPr/>
        </p:nvSpPr>
        <p:spPr>
          <a:xfrm>
            <a:off x="1853854" y="3370148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8F4B1A-C576-452A-A0D9-5450079AEDE4}"/>
              </a:ext>
            </a:extLst>
          </p:cNvPr>
          <p:cNvSpPr txBox="1"/>
          <p:nvPr/>
        </p:nvSpPr>
        <p:spPr>
          <a:xfrm>
            <a:off x="4404749" y="3884786"/>
            <a:ext cx="313515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The hardest in NP</a:t>
            </a:r>
            <a:endParaRPr lang="bg-BG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06F82E-ACC5-4672-8E50-858218C47386}"/>
              </a:ext>
            </a:extLst>
          </p:cNvPr>
          <p:cNvSpPr txBox="1"/>
          <p:nvPr/>
        </p:nvSpPr>
        <p:spPr>
          <a:xfrm>
            <a:off x="4441371" y="2755835"/>
            <a:ext cx="2102499" cy="584775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Subset sum</a:t>
            </a:r>
            <a:endParaRPr lang="bg-BG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C5D088-5311-46A2-ACB9-36280E930220}"/>
              </a:ext>
            </a:extLst>
          </p:cNvPr>
          <p:cNvSpPr txBox="1"/>
          <p:nvPr/>
        </p:nvSpPr>
        <p:spPr>
          <a:xfrm>
            <a:off x="6167533" y="3374474"/>
            <a:ext cx="3305520" cy="584775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Set-Cover problem</a:t>
            </a:r>
            <a:endParaRPr lang="bg-BG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41FB77-A91E-43F8-AE74-BFCCA1B680B7}"/>
              </a:ext>
            </a:extLst>
          </p:cNvPr>
          <p:cNvSpPr txBox="1"/>
          <p:nvPr/>
        </p:nvSpPr>
        <p:spPr>
          <a:xfrm>
            <a:off x="6627812" y="2248003"/>
            <a:ext cx="4785989" cy="1015663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Knapsack</a:t>
            </a:r>
          </a:p>
          <a:p>
            <a:pPr algn="ctr"/>
            <a:r>
              <a:rPr lang="en-US" sz="2800" dirty="0"/>
              <a:t>(Can a value &gt;= V be achieved?)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50277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 animBg="1"/>
      <p:bldP spid="12" grpId="0" animBg="1"/>
      <p:bldP spid="13" grpId="0" animBg="1"/>
      <p:bldP spid="14" grpId="0" animBg="1"/>
      <p:bldP spid="15" grpId="0" animBg="1"/>
      <p:bldP spid="26" grpId="0" animBg="1"/>
      <p:bldP spid="24" grpId="0"/>
      <p:bldP spid="29" grpId="0" animBg="1"/>
      <p:bldP spid="30" grpId="0" animBg="1"/>
      <p:bldP spid="31" grpId="0" animBg="1"/>
      <p:bldP spid="3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0E1BC7C-E663-40D2-A8DA-8535F11C9692}"/>
              </a:ext>
            </a:extLst>
          </p:cNvPr>
          <p:cNvSpPr/>
          <p:nvPr/>
        </p:nvSpPr>
        <p:spPr>
          <a:xfrm>
            <a:off x="1217612" y="3172202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1979612" y="4696202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96A2C1-1862-4E0F-ACDF-9DF554E40C3F}"/>
              </a:ext>
            </a:extLst>
          </p:cNvPr>
          <p:cNvSpPr/>
          <p:nvPr/>
        </p:nvSpPr>
        <p:spPr>
          <a:xfrm>
            <a:off x="1560512" y="1600200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2708705" y="536105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1E161-5D1D-4F2A-BC11-335A2127E045}"/>
              </a:ext>
            </a:extLst>
          </p:cNvPr>
          <p:cNvSpPr txBox="1"/>
          <p:nvPr/>
        </p:nvSpPr>
        <p:spPr>
          <a:xfrm>
            <a:off x="1396540" y="44465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AEFBC-8928-476D-83EA-07BC90777458}"/>
              </a:ext>
            </a:extLst>
          </p:cNvPr>
          <p:cNvSpPr txBox="1"/>
          <p:nvPr/>
        </p:nvSpPr>
        <p:spPr>
          <a:xfrm>
            <a:off x="1853854" y="3370148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0E6-3C8E-44AD-9B85-E985E90DBF26}"/>
              </a:ext>
            </a:extLst>
          </p:cNvPr>
          <p:cNvSpPr txBox="1"/>
          <p:nvPr/>
        </p:nvSpPr>
        <p:spPr>
          <a:xfrm>
            <a:off x="2184585" y="2346303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EFD322-DA8F-4A6C-A76A-D9B039F4B830}"/>
              </a:ext>
            </a:extLst>
          </p:cNvPr>
          <p:cNvSpPr/>
          <p:nvPr/>
        </p:nvSpPr>
        <p:spPr>
          <a:xfrm rot="9897415">
            <a:off x="3820093" y="2291394"/>
            <a:ext cx="950311" cy="215494"/>
          </a:xfrm>
          <a:prstGeom prst="rightArrow">
            <a:avLst>
              <a:gd name="adj1" fmla="val 41993"/>
              <a:gd name="adj2" fmla="val 77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1D608-2CB0-468E-97BA-AD29CF37CB4D}"/>
              </a:ext>
            </a:extLst>
          </p:cNvPr>
          <p:cNvSpPr txBox="1"/>
          <p:nvPr/>
        </p:nvSpPr>
        <p:spPr>
          <a:xfrm>
            <a:off x="4782087" y="1752600"/>
            <a:ext cx="2834559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At least as hard </a:t>
            </a:r>
            <a:br>
              <a:rPr lang="en-US" sz="3200" dirty="0"/>
            </a:br>
            <a:r>
              <a:rPr lang="en-US" sz="3200" dirty="0"/>
              <a:t>as NP-complete</a:t>
            </a:r>
            <a:endParaRPr lang="bg-BG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95610-141A-4BC9-B12E-15A8CE5DAE5A}"/>
              </a:ext>
            </a:extLst>
          </p:cNvPr>
          <p:cNvSpPr txBox="1"/>
          <p:nvPr/>
        </p:nvSpPr>
        <p:spPr>
          <a:xfrm>
            <a:off x="5586998" y="3048000"/>
            <a:ext cx="4179414" cy="1015663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Knapsack (optimization)</a:t>
            </a:r>
          </a:p>
          <a:p>
            <a:pPr algn="ctr"/>
            <a:r>
              <a:rPr lang="en-US" sz="2800" dirty="0"/>
              <a:t>(maximize V)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D1F5A-034F-4FAE-80EF-7B92E72DC8AC}"/>
              </a:ext>
            </a:extLst>
          </p:cNvPr>
          <p:cNvSpPr txBox="1"/>
          <p:nvPr/>
        </p:nvSpPr>
        <p:spPr>
          <a:xfrm>
            <a:off x="7810559" y="4200326"/>
            <a:ext cx="2880725" cy="584775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Halting problem</a:t>
            </a:r>
            <a:endParaRPr lang="bg-BG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7BEABE-2460-4463-9E09-646C976B78A8}"/>
              </a:ext>
            </a:extLst>
          </p:cNvPr>
          <p:cNvSpPr txBox="1"/>
          <p:nvPr/>
        </p:nvSpPr>
        <p:spPr>
          <a:xfrm>
            <a:off x="5798411" y="4984461"/>
            <a:ext cx="3320333" cy="584775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Traveling salesman</a:t>
            </a:r>
            <a:endParaRPr lang="bg-BG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61BB943-8381-4FEF-B2D0-25751C3E23A7}"/>
              </a:ext>
            </a:extLst>
          </p:cNvPr>
          <p:cNvSpPr/>
          <p:nvPr/>
        </p:nvSpPr>
        <p:spPr>
          <a:xfrm rot="3106200">
            <a:off x="749935" y="3945040"/>
            <a:ext cx="950311" cy="215494"/>
          </a:xfrm>
          <a:prstGeom prst="rightArrow">
            <a:avLst>
              <a:gd name="adj1" fmla="val 41993"/>
              <a:gd name="adj2" fmla="val 77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8313FB-3B2B-4AD4-8699-7EF3B08E56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8" y="2780728"/>
            <a:ext cx="794348" cy="7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2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0E1BC7C-E663-40D2-A8DA-8535F11C9692}"/>
              </a:ext>
            </a:extLst>
          </p:cNvPr>
          <p:cNvSpPr/>
          <p:nvPr/>
        </p:nvSpPr>
        <p:spPr>
          <a:xfrm>
            <a:off x="16748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2436812" y="44196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96A2C1-1862-4E0F-ACDF-9DF554E40C3F}"/>
              </a:ext>
            </a:extLst>
          </p:cNvPr>
          <p:cNvSpPr/>
          <p:nvPr/>
        </p:nvSpPr>
        <p:spPr>
          <a:xfrm>
            <a:off x="20177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31659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1E161-5D1D-4F2A-BC11-335A2127E045}"/>
              </a:ext>
            </a:extLst>
          </p:cNvPr>
          <p:cNvSpPr txBox="1"/>
          <p:nvPr/>
        </p:nvSpPr>
        <p:spPr>
          <a:xfrm>
            <a:off x="18537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AEFBC-8928-476D-83EA-07BC90777458}"/>
              </a:ext>
            </a:extLst>
          </p:cNvPr>
          <p:cNvSpPr txBox="1"/>
          <p:nvPr/>
        </p:nvSpPr>
        <p:spPr>
          <a:xfrm>
            <a:off x="23110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0E6-3C8E-44AD-9B85-E985E90DBF26}"/>
              </a:ext>
            </a:extLst>
          </p:cNvPr>
          <p:cNvSpPr txBox="1"/>
          <p:nvPr/>
        </p:nvSpPr>
        <p:spPr>
          <a:xfrm>
            <a:off x="26417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22200F-CF61-4044-9B92-0C60A745D4C2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DF0DB-1CD4-41A4-ADEB-55DA2EE97BF0}"/>
              </a:ext>
            </a:extLst>
          </p:cNvPr>
          <p:cNvSpPr/>
          <p:nvPr/>
        </p:nvSpPr>
        <p:spPr>
          <a:xfrm>
            <a:off x="7808912" y="44196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D3D63-B18B-40DD-AB9C-EBF1DF711353}"/>
              </a:ext>
            </a:extLst>
          </p:cNvPr>
          <p:cNvSpPr/>
          <p:nvPr/>
        </p:nvSpPr>
        <p:spPr>
          <a:xfrm>
            <a:off x="73898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24E1-236C-4596-A6E3-C57D92733DAB}"/>
              </a:ext>
            </a:extLst>
          </p:cNvPr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1773E-C326-4B53-9381-4D0875F54F38}"/>
              </a:ext>
            </a:extLst>
          </p:cNvPr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5CEA6-D080-404B-AEDD-55E107DEA190}"/>
              </a:ext>
            </a:extLst>
          </p:cNvPr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3A99DE-AFA0-4744-A0C3-BD1BB16FCA64}"/>
              </a:ext>
            </a:extLst>
          </p:cNvPr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86509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0E1BC7C-E663-40D2-A8DA-8535F11C9692}"/>
              </a:ext>
            </a:extLst>
          </p:cNvPr>
          <p:cNvSpPr/>
          <p:nvPr/>
        </p:nvSpPr>
        <p:spPr>
          <a:xfrm>
            <a:off x="16748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2436812" y="44196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96A2C1-1862-4E0F-ACDF-9DF554E40C3F}"/>
              </a:ext>
            </a:extLst>
          </p:cNvPr>
          <p:cNvSpPr/>
          <p:nvPr/>
        </p:nvSpPr>
        <p:spPr>
          <a:xfrm>
            <a:off x="20177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31659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1E161-5D1D-4F2A-BC11-335A2127E045}"/>
              </a:ext>
            </a:extLst>
          </p:cNvPr>
          <p:cNvSpPr txBox="1"/>
          <p:nvPr/>
        </p:nvSpPr>
        <p:spPr>
          <a:xfrm>
            <a:off x="18537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AEFBC-8928-476D-83EA-07BC90777458}"/>
              </a:ext>
            </a:extLst>
          </p:cNvPr>
          <p:cNvSpPr txBox="1"/>
          <p:nvPr/>
        </p:nvSpPr>
        <p:spPr>
          <a:xfrm>
            <a:off x="23110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0E6-3C8E-44AD-9B85-E985E90DBF26}"/>
              </a:ext>
            </a:extLst>
          </p:cNvPr>
          <p:cNvSpPr txBox="1"/>
          <p:nvPr/>
        </p:nvSpPr>
        <p:spPr>
          <a:xfrm>
            <a:off x="26417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22200F-CF61-4044-9B92-0C60A745D4C2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DF0DB-1CD4-41A4-ADEB-55DA2EE97BF0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D3D63-B18B-40DD-AB9C-EBF1DF711353}"/>
              </a:ext>
            </a:extLst>
          </p:cNvPr>
          <p:cNvSpPr/>
          <p:nvPr/>
        </p:nvSpPr>
        <p:spPr>
          <a:xfrm>
            <a:off x="73898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24E1-236C-4596-A6E3-C57D92733DAB}"/>
              </a:ext>
            </a:extLst>
          </p:cNvPr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1773E-C326-4B53-9381-4D0875F54F38}"/>
              </a:ext>
            </a:extLst>
          </p:cNvPr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5CEA6-D080-404B-AEDD-55E107DEA190}"/>
              </a:ext>
            </a:extLst>
          </p:cNvPr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3A99DE-AFA0-4744-A0C3-BD1BB16FCA64}"/>
              </a:ext>
            </a:extLst>
          </p:cNvPr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37006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0E1BC7C-E663-40D2-A8DA-8535F11C9692}"/>
              </a:ext>
            </a:extLst>
          </p:cNvPr>
          <p:cNvSpPr/>
          <p:nvPr/>
        </p:nvSpPr>
        <p:spPr>
          <a:xfrm>
            <a:off x="16748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2436812" y="44196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96A2C1-1862-4E0F-ACDF-9DF554E40C3F}"/>
              </a:ext>
            </a:extLst>
          </p:cNvPr>
          <p:cNvSpPr/>
          <p:nvPr/>
        </p:nvSpPr>
        <p:spPr>
          <a:xfrm>
            <a:off x="20177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31659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1E161-5D1D-4F2A-BC11-335A2127E045}"/>
              </a:ext>
            </a:extLst>
          </p:cNvPr>
          <p:cNvSpPr txBox="1"/>
          <p:nvPr/>
        </p:nvSpPr>
        <p:spPr>
          <a:xfrm>
            <a:off x="18537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AEFBC-8928-476D-83EA-07BC90777458}"/>
              </a:ext>
            </a:extLst>
          </p:cNvPr>
          <p:cNvSpPr txBox="1"/>
          <p:nvPr/>
        </p:nvSpPr>
        <p:spPr>
          <a:xfrm>
            <a:off x="23110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0E6-3C8E-44AD-9B85-E985E90DBF26}"/>
              </a:ext>
            </a:extLst>
          </p:cNvPr>
          <p:cNvSpPr txBox="1"/>
          <p:nvPr/>
        </p:nvSpPr>
        <p:spPr>
          <a:xfrm>
            <a:off x="26417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22200F-CF61-4044-9B92-0C60A745D4C2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DF0DB-1CD4-41A4-ADEB-55DA2EE97BF0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D3D63-B18B-40DD-AB9C-EBF1DF711353}"/>
              </a:ext>
            </a:extLst>
          </p:cNvPr>
          <p:cNvSpPr/>
          <p:nvPr/>
        </p:nvSpPr>
        <p:spPr>
          <a:xfrm>
            <a:off x="6780212" y="1524000"/>
            <a:ext cx="3886200" cy="47244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24E1-236C-4596-A6E3-C57D92733DAB}"/>
              </a:ext>
            </a:extLst>
          </p:cNvPr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1773E-C326-4B53-9381-4D0875F54F38}"/>
              </a:ext>
            </a:extLst>
          </p:cNvPr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5CEA6-D080-404B-AEDD-55E107DEA190}"/>
              </a:ext>
            </a:extLst>
          </p:cNvPr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3A99DE-AFA0-4744-A0C3-BD1BB16FCA64}"/>
              </a:ext>
            </a:extLst>
          </p:cNvPr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63627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09C236-5233-499A-981D-7DAC3352A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Millennium Problem</a:t>
            </a:r>
            <a:endParaRPr lang="en-US" dirty="0"/>
          </a:p>
          <a:p>
            <a:pPr lvl="1"/>
            <a:r>
              <a:rPr lang="en-US" dirty="0"/>
              <a:t>Prize of $1,000,000</a:t>
            </a:r>
          </a:p>
          <a:p>
            <a:pPr lvl="1"/>
            <a:r>
              <a:rPr lang="en-US" dirty="0"/>
              <a:t>Prove either P=NP or P!=NP</a:t>
            </a:r>
          </a:p>
          <a:p>
            <a:pPr lvl="1"/>
            <a:r>
              <a:rPr lang="en-US" dirty="0"/>
              <a:t>Currently &gt; </a:t>
            </a:r>
            <a:r>
              <a:rPr lang="en-US" dirty="0">
                <a:hlinkClick r:id="rId3"/>
              </a:rPr>
              <a:t>100 attempts</a:t>
            </a:r>
            <a:endParaRPr lang="en-US" dirty="0"/>
          </a:p>
          <a:p>
            <a:pPr lvl="1"/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 NP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22200F-CF61-4044-9B92-0C60A745D4C2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DF0DB-1CD4-41A4-ADEB-55DA2EE97BF0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D3D63-B18B-40DD-AB9C-EBF1DF711353}"/>
              </a:ext>
            </a:extLst>
          </p:cNvPr>
          <p:cNvSpPr/>
          <p:nvPr/>
        </p:nvSpPr>
        <p:spPr>
          <a:xfrm>
            <a:off x="6780212" y="1524000"/>
            <a:ext cx="3886200" cy="47244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24E1-236C-4596-A6E3-C57D92733DAB}"/>
              </a:ext>
            </a:extLst>
          </p:cNvPr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1773E-C326-4B53-9381-4D0875F54F38}"/>
              </a:ext>
            </a:extLst>
          </p:cNvPr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5CEA6-D080-404B-AEDD-55E107DEA190}"/>
              </a:ext>
            </a:extLst>
          </p:cNvPr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3A99DE-AFA0-4744-A0C3-BD1BB16FCA64}"/>
              </a:ext>
            </a:extLst>
          </p:cNvPr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37246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The Set Cover Problem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Using Greedy for Approximation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4" y="838200"/>
            <a:ext cx="4724398" cy="3703928"/>
          </a:xfrm>
          <a:prstGeom prst="roundRect">
            <a:avLst>
              <a:gd name="adj" fmla="val 1134"/>
            </a:avLst>
          </a:prstGeom>
        </p:spPr>
      </p:pic>
    </p:spTree>
    <p:extLst>
      <p:ext uri="{BB962C8B-B14F-4D97-AF65-F5344CB8AC3E}">
        <p14:creationId xmlns:p14="http://schemas.microsoft.com/office/powerpoint/2010/main" val="127747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2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367216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Cover Problem (SCP) </a:t>
            </a:r>
            <a:r>
              <a:rPr lang="en-US" dirty="0"/>
              <a:t>is such a problem</a:t>
            </a:r>
          </a:p>
          <a:p>
            <a:r>
              <a:rPr lang="en-US" dirty="0"/>
              <a:t>SCP formulation:</a:t>
            </a:r>
          </a:p>
          <a:p>
            <a:pPr lvl="1"/>
            <a:r>
              <a:rPr lang="en-US" dirty="0"/>
              <a:t>Given a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{1,2,…,m}</a:t>
            </a:r>
            <a:r>
              <a:rPr lang="en-US" dirty="0"/>
              <a:t> called "the Universe"</a:t>
            </a:r>
          </a:p>
          <a:p>
            <a:pPr lvl="1"/>
            <a:r>
              <a:rPr lang="en-US" dirty="0"/>
              <a:t>And a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={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{…}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{…}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{…}</a:t>
            </a:r>
            <a:r>
              <a:rPr lang="en-US" dirty="0"/>
              <a:t>, …}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sets whose union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</a:p>
          <a:p>
            <a:pPr lvl="1"/>
            <a:r>
              <a:rPr lang="en-US" dirty="0"/>
              <a:t>Find the smallest subset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, the union of which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(if it exists)</a:t>
            </a:r>
          </a:p>
          <a:p>
            <a:r>
              <a:rPr lang="en-US" dirty="0"/>
              <a:t>Example of SCP:</a:t>
            </a:r>
          </a:p>
          <a:p>
            <a:pPr lvl="1"/>
            <a:r>
              <a:rPr lang="en-US" dirty="0"/>
              <a:t>U = {1, 2, 3, 4, 5, 6}</a:t>
            </a:r>
          </a:p>
          <a:p>
            <a:pPr lvl="1"/>
            <a:r>
              <a:rPr lang="en-US" dirty="0"/>
              <a:t>S = { {1, 3},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{1}</a:t>
            </a:r>
            <a:r>
              <a:rPr lang="en-US" dirty="0"/>
              <a:t>, {2, 4}, {2, 5}, {2,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{2, 3, 6}</a:t>
            </a:r>
            <a:r>
              <a:rPr lang="en-US" dirty="0"/>
              <a:t>, {4,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{4, 5, 6}</a:t>
            </a:r>
            <a:r>
              <a:rPr lang="en-US" dirty="0"/>
              <a:t>, {6} }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Cover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SCP turns 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very complex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The optimal solution is </a:t>
            </a:r>
            <a:r>
              <a:rPr lang="en-US" dirty="0">
                <a:hlinkClick r:id="rId2"/>
              </a:rPr>
              <a:t>NP-complete</a:t>
            </a:r>
            <a:endParaRPr lang="en-US" dirty="0"/>
          </a:p>
          <a:p>
            <a:pPr lvl="1"/>
            <a:r>
              <a:rPr lang="en-US" dirty="0"/>
              <a:t>Infeasible for real-world calculations (unless </a:t>
            </a:r>
            <a:r>
              <a:rPr lang="en-US" dirty="0">
                <a:hlinkClick r:id="rId3"/>
              </a:rPr>
              <a:t>P = NP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Good solutions can be achieved through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approach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At each step pick the set containing the largest number of uncovered elements, e. g.</a:t>
            </a:r>
          </a:p>
          <a:p>
            <a:pPr lvl="2"/>
            <a:r>
              <a:rPr lang="en-US" dirty="0"/>
              <a:t>U = {1, 2, 3, 4, 5, 6}</a:t>
            </a:r>
          </a:p>
          <a:p>
            <a:pPr lvl="2"/>
            <a:r>
              <a:rPr lang="en-US" dirty="0"/>
              <a:t>S = { {1, 3},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{1}</a:t>
            </a:r>
            <a:r>
              <a:rPr lang="en-US" dirty="0"/>
              <a:t>, {2, 4}, {2, 5}, {2,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{2, 3, 6}</a:t>
            </a:r>
            <a:r>
              <a:rPr lang="en-US" dirty="0"/>
              <a:t>, {4,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{4, 5, 6}</a:t>
            </a:r>
            <a:r>
              <a:rPr lang="en-US" dirty="0"/>
              <a:t>, {6} }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Cover Problem</a:t>
            </a:r>
          </a:p>
        </p:txBody>
      </p:sp>
    </p:spTree>
    <p:extLst>
      <p:ext uri="{BB962C8B-B14F-4D97-AF65-F5344CB8AC3E}">
        <p14:creationId xmlns:p14="http://schemas.microsoft.com/office/powerpoint/2010/main" val="130010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The Set Cover Problem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Coding Exercise (Lab)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4" y="838200"/>
            <a:ext cx="4724398" cy="3703928"/>
          </a:xfrm>
          <a:prstGeom prst="roundRect">
            <a:avLst>
              <a:gd name="adj" fmla="val 1134"/>
            </a:avLst>
          </a:prstGeom>
        </p:spPr>
      </p:pic>
    </p:spTree>
    <p:extLst>
      <p:ext uri="{BB962C8B-B14F-4D97-AF65-F5344CB8AC3E}">
        <p14:creationId xmlns:p14="http://schemas.microsoft.com/office/powerpoint/2010/main" val="1812821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Recommended further reading on greedy algorithms:</a:t>
            </a:r>
          </a:p>
          <a:p>
            <a:pPr lvl="1"/>
            <a:r>
              <a:rPr lang="en-US" noProof="1"/>
              <a:t>Lecture @ Boston University (Shang-Hua Teng)</a:t>
            </a:r>
          </a:p>
          <a:p>
            <a:pPr lvl="2"/>
            <a:r>
              <a:rPr lang="en-US" dirty="0">
                <a:hlinkClick r:id="rId2"/>
              </a:rPr>
              <a:t>www.cs.bu.edu/~steng/teaching/Fall2003/lectures/lecture7.ppt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Lecture @ University of Pennsylvania</a:t>
            </a:r>
          </a:p>
          <a:p>
            <a:pPr lvl="2"/>
            <a:r>
              <a:rPr lang="en-US" dirty="0">
                <a:hlinkClick r:id="rId3"/>
              </a:rPr>
              <a:t>www.cis.upenn.edu/~matuszek/cit594-2005/Lectures/36-greedy.ppt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 on Algorithms @ Berkeley University</a:t>
            </a:r>
          </a:p>
          <a:p>
            <a:pPr lvl="2"/>
            <a:r>
              <a:rPr lang="en-US" dirty="0">
                <a:hlinkClick r:id="rId4"/>
              </a:rPr>
              <a:t>www.cs.berkeley.edu/~vazirani/algorithms/chap5.pdf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 "Programming = ++ Algorithms;" – Chapter 9</a:t>
            </a:r>
          </a:p>
          <a:p>
            <a:pPr lvl="2"/>
            <a:r>
              <a:rPr lang="en-US" dirty="0">
                <a:hlinkClick r:id="rId5"/>
              </a:rPr>
              <a:t>www.programirane.org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&amp; Further 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76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Greedy algorithms </a:t>
            </a:r>
            <a:r>
              <a:rPr lang="en-US" sz="3200" dirty="0"/>
              <a:t>make local optimal decision at each step</a:t>
            </a:r>
            <a:br>
              <a:rPr lang="en-US" sz="3200" dirty="0"/>
            </a:br>
            <a:r>
              <a:rPr lang="en-US" sz="3200" dirty="0"/>
              <a:t>and expect to achieve the global optimal solution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Greedy algorithms give optimal solution for problems holding: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Greedy choice &amp; optimal substructure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Heuristic algorithms give approximation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Not always the optimal solution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98" y="3435353"/>
            <a:ext cx="3483714" cy="25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Greedy Algorithms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0" y="4724400"/>
            <a:ext cx="11804650" cy="19970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3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139057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2566</Words>
  <Application>Microsoft Office PowerPoint</Application>
  <PresentationFormat>Custom</PresentationFormat>
  <Paragraphs>771</Paragraphs>
  <Slides>87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Consolas</vt:lpstr>
      <vt:lpstr>Wingdings</vt:lpstr>
      <vt:lpstr>Wingdings 2</vt:lpstr>
      <vt:lpstr>1_SoftUni 16x9</vt:lpstr>
      <vt:lpstr>Greedy Algorithms</vt:lpstr>
      <vt:lpstr>Table of Contents</vt:lpstr>
      <vt:lpstr>Have a Question?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Greedy Algorithms</vt:lpstr>
      <vt:lpstr>Optimization Problems</vt:lpstr>
      <vt:lpstr>Greedy Algorithms</vt:lpstr>
      <vt:lpstr>Sum of Coins</vt:lpstr>
      <vt:lpstr>Greedy Algorithms: Sum of Coins</vt:lpstr>
      <vt:lpstr>Sum of Coins Visualization</vt:lpstr>
      <vt:lpstr>Sum of Coins Visualization</vt:lpstr>
      <vt:lpstr>Sum of Coins Visualization</vt:lpstr>
      <vt:lpstr>Sum of Coins Visualization</vt:lpstr>
      <vt:lpstr>Sum of Coins Visualization</vt:lpstr>
      <vt:lpstr>Sum of Coins – Solution</vt:lpstr>
      <vt:lpstr>Sum of Coins – Solution(2)</vt:lpstr>
      <vt:lpstr>Peak Point</vt:lpstr>
      <vt:lpstr>Greedy Algorithms: Peak Point</vt:lpstr>
      <vt:lpstr>Peak Point Visualization</vt:lpstr>
      <vt:lpstr>Peak Point Visualization</vt:lpstr>
      <vt:lpstr>Peak Point Visualization</vt:lpstr>
      <vt:lpstr>Peak Point Visualization</vt:lpstr>
      <vt:lpstr>Peak Point Visualization</vt:lpstr>
      <vt:lpstr>Peak Point Visualization</vt:lpstr>
      <vt:lpstr>Peak Point Visualization</vt:lpstr>
      <vt:lpstr>Peak Point Visualization</vt:lpstr>
      <vt:lpstr>Greedy Algorithm for Sum of Coins</vt:lpstr>
      <vt:lpstr>Greedy Failure Cases</vt:lpstr>
      <vt:lpstr>Sum of Coins Failure</vt:lpstr>
      <vt:lpstr>Sum of Coins Failure</vt:lpstr>
      <vt:lpstr>Sum of Coins Failure</vt:lpstr>
      <vt:lpstr>Sum of Coins Failure</vt:lpstr>
      <vt:lpstr>Sum of Coins Failure</vt:lpstr>
      <vt:lpstr>Sum of Coins Failure</vt:lpstr>
      <vt:lpstr>Sum of Coins Failure</vt:lpstr>
      <vt:lpstr>Peak Point Failure</vt:lpstr>
      <vt:lpstr>Peak Point Failure</vt:lpstr>
      <vt:lpstr>Peak Point Failure</vt:lpstr>
      <vt:lpstr>Peak Point Failure</vt:lpstr>
      <vt:lpstr>Max Sum Path in Binary Tree</vt:lpstr>
      <vt:lpstr>Max Sum in Binary Tree</vt:lpstr>
      <vt:lpstr>Max Sum in Binary Tree</vt:lpstr>
      <vt:lpstr>Max Sum in Binary Tree</vt:lpstr>
      <vt:lpstr>Max Sum in Binary Tree</vt:lpstr>
      <vt:lpstr>Max Sum in Binary Tree</vt:lpstr>
      <vt:lpstr>Max Sum in Binary Tree</vt:lpstr>
      <vt:lpstr>Optimal Greedy Algorithms</vt:lpstr>
      <vt:lpstr>Optimal Greedy Algorithms</vt:lpstr>
      <vt:lpstr>Greedy Choice Property</vt:lpstr>
      <vt:lpstr>Optimal Substructure Property</vt:lpstr>
      <vt:lpstr>Greedy Algorithms: Example</vt:lpstr>
      <vt:lpstr>Max Coins – Greedy Algorithm</vt:lpstr>
      <vt:lpstr>Activity Selection Problem</vt:lpstr>
      <vt:lpstr>Activity Selection Problem</vt:lpstr>
      <vt:lpstr>Activity Selection Problem – Example</vt:lpstr>
      <vt:lpstr>Activity Selection Problem: Greedy</vt:lpstr>
      <vt:lpstr>Activity Selection Problem: Implementation</vt:lpstr>
      <vt:lpstr>Proving Greedy Optimality</vt:lpstr>
      <vt:lpstr>Activity Selection Problem</vt:lpstr>
      <vt:lpstr>Heuristic Algorithms</vt:lpstr>
      <vt:lpstr>Heuristic Algorithms</vt:lpstr>
      <vt:lpstr>P vs NP</vt:lpstr>
      <vt:lpstr>P vs NP</vt:lpstr>
      <vt:lpstr>P vs NP</vt:lpstr>
      <vt:lpstr>P vs NP</vt:lpstr>
      <vt:lpstr>P vs NP</vt:lpstr>
      <vt:lpstr>P vs NP</vt:lpstr>
      <vt:lpstr>P vs NP</vt:lpstr>
      <vt:lpstr>P vs NP</vt:lpstr>
      <vt:lpstr>The Set Cover Problem</vt:lpstr>
      <vt:lpstr>Set Cover Problem</vt:lpstr>
      <vt:lpstr>Set Cover Problem</vt:lpstr>
      <vt:lpstr>The Set Cover Problem</vt:lpstr>
      <vt:lpstr>References &amp; Further Reading</vt:lpstr>
      <vt:lpstr>Summary</vt:lpstr>
      <vt:lpstr>Greedy Algorithms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2018-03-20T16:05:16Z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